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2" r:id="rId15"/>
    <p:sldId id="267" r:id="rId16"/>
    <p:sldId id="273" r:id="rId17"/>
    <p:sldId id="268" r:id="rId18"/>
    <p:sldId id="274" r:id="rId19"/>
    <p:sldId id="269" r:id="rId20"/>
    <p:sldId id="270" r:id="rId21"/>
    <p:sldId id="271" r:id="rId22"/>
  </p:sldIdLst>
  <p:sldSz cx="6400800" cy="360045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7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1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17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18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19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E2D1AAC4-6D05-43ED-88AF-DA39A1420BFA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</p:spPr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198" name="CustomShape 3"/>
          <p:cNvSpPr/>
          <p:nvPr/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E001E3E-0438-4475-B37F-7CA54A4C4C2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</p:spPr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01" name="CustomShape 3"/>
          <p:cNvSpPr/>
          <p:nvPr/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62C8A2AA-4EA5-40F1-931B-FCE652F5290C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</p:spPr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04" name="CustomShape 3"/>
          <p:cNvSpPr/>
          <p:nvPr/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6F63500-2637-48D8-ABAF-71688FD31B4E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</p:spPr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4920">
              <a:lnSpc>
                <a:spcPct val="100000"/>
              </a:lnSpc>
            </a:pPr>
            <a:r>
              <a:rPr lang="en-US" sz="2000" b="0" strike="noStrike" spc="-1">
                <a:latin typeface="Arial"/>
              </a:rPr>
              <a:t>Is the iphone page fake or not? https</a:t>
            </a:r>
          </a:p>
        </p:txBody>
      </p:sp>
      <p:sp>
        <p:nvSpPr>
          <p:cNvPr id="207" name="CustomShape 3"/>
          <p:cNvSpPr/>
          <p:nvPr/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ED15174-43A8-4B4F-90F7-E9C1440DED40}" type="slidenum"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8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</p:spPr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5280">
              <a:lnSpc>
                <a:spcPct val="100000"/>
              </a:lnSpc>
            </a:pPr>
            <a:r>
              <a:rPr lang="en-US" sz="2000" b="1" strike="noStrike" spc="-1">
                <a:latin typeface="Arial"/>
              </a:rPr>
              <a:t>Password entropy is a measurement of how unpredictable a password is.</a:t>
            </a:r>
            <a:endParaRPr lang="en-US" sz="2000" b="0" strike="noStrike" spc="-1">
              <a:latin typeface="Arial"/>
            </a:endParaRPr>
          </a:p>
          <a:p>
            <a:pPr marL="216000" indent="-215280">
              <a:lnSpc>
                <a:spcPct val="100000"/>
              </a:lnSpc>
            </a:pPr>
            <a:r>
              <a:rPr lang="en-US" sz="2000" b="0" strike="noStrike" spc="-1">
                <a:latin typeface="Arial"/>
              </a:rPr>
              <a:t>Bits de entropia</a:t>
            </a:r>
          </a:p>
        </p:txBody>
      </p:sp>
      <p:sp>
        <p:nvSpPr>
          <p:cNvPr id="210" name="CustomShape 3"/>
          <p:cNvSpPr/>
          <p:nvPr/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FA544377-DAF6-4405-B335-31D24F343A40}" type="slidenum"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20040" y="842400"/>
            <a:ext cx="5760360" cy="208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576036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20040" y="143640"/>
            <a:ext cx="5760360" cy="278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2004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27168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20040" y="1933200"/>
            <a:ext cx="576036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576036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20040" y="1933200"/>
            <a:ext cx="576036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2004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27168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268000" y="8424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215600" y="8424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20040" y="19332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268000" y="19332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215600" y="19332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20040" y="842400"/>
            <a:ext cx="5760360" cy="208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576036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20040" y="143640"/>
            <a:ext cx="5760360" cy="278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32004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327168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320040" y="1933200"/>
            <a:ext cx="576036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576036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320040" y="1933200"/>
            <a:ext cx="576036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32004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327168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2268000" y="8424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215600" y="8424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320040" y="19332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2268000" y="19332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4215600" y="19332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320040" y="842400"/>
            <a:ext cx="5760360" cy="208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576036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320040" y="143640"/>
            <a:ext cx="5760360" cy="278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32004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208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327168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320040" y="1933200"/>
            <a:ext cx="576036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576036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320040" y="1933200"/>
            <a:ext cx="576036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271680" y="8424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32004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3271680" y="1933200"/>
            <a:ext cx="2810880" cy="995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320040" y="131400"/>
            <a:ext cx="5760360" cy="625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2268000" y="8424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215600" y="8424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320040" y="19332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2268000" y="19332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4215600" y="1933200"/>
            <a:ext cx="1854720" cy="995760"/>
          </a:xfrm>
          <a:prstGeom prst="rect">
            <a:avLst/>
          </a:prstGeom>
        </p:spPr>
        <p:txBody>
          <a:bodyPr lIns="0" tIns="0" rIns="0" bIns="0">
            <a:normAutofit fontScale="61000"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20040" y="143640"/>
            <a:ext cx="5760360" cy="600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5760360" cy="20876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20040" y="143640"/>
            <a:ext cx="5760360" cy="600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5760360" cy="20876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320040" y="143640"/>
            <a:ext cx="5760360" cy="600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320040" y="842400"/>
            <a:ext cx="5760360" cy="20876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图片 2"/>
          <p:cNvPicPr/>
          <p:nvPr/>
        </p:nvPicPr>
        <p:blipFill>
          <a:blip r:embed="rId2"/>
          <a:stretch/>
        </p:blipFill>
        <p:spPr>
          <a:xfrm>
            <a:off x="0" y="0"/>
            <a:ext cx="6399360" cy="3598920"/>
          </a:xfrm>
          <a:prstGeom prst="rect">
            <a:avLst/>
          </a:prstGeom>
          <a:ln>
            <a:noFill/>
          </a:ln>
        </p:spPr>
      </p:pic>
      <p:pic>
        <p:nvPicPr>
          <p:cNvPr id="121" name="图片 4"/>
          <p:cNvPicPr/>
          <p:nvPr/>
        </p:nvPicPr>
        <p:blipFill>
          <a:blip r:embed="rId3"/>
          <a:stretch/>
        </p:blipFill>
        <p:spPr>
          <a:xfrm>
            <a:off x="1694520" y="1975320"/>
            <a:ext cx="2935800" cy="385200"/>
          </a:xfrm>
          <a:prstGeom prst="rect">
            <a:avLst/>
          </a:prstGeom>
          <a:ln>
            <a:noFill/>
          </a:ln>
        </p:spPr>
      </p:pic>
      <p:pic>
        <p:nvPicPr>
          <p:cNvPr id="122" name="图片 5"/>
          <p:cNvPicPr/>
          <p:nvPr/>
        </p:nvPicPr>
        <p:blipFill>
          <a:blip r:embed="rId4"/>
          <a:stretch/>
        </p:blipFill>
        <p:spPr>
          <a:xfrm>
            <a:off x="1647360" y="1067400"/>
            <a:ext cx="3029400" cy="774720"/>
          </a:xfrm>
          <a:prstGeom prst="rect">
            <a:avLst/>
          </a:prstGeom>
          <a:ln>
            <a:noFill/>
          </a:ln>
        </p:spPr>
      </p:pic>
      <p:pic>
        <p:nvPicPr>
          <p:cNvPr id="123" name="图片 7"/>
          <p:cNvPicPr/>
          <p:nvPr/>
        </p:nvPicPr>
        <p:blipFill>
          <a:blip r:embed="rId5">
            <a:lum bright="70000" contrast="-70000"/>
          </a:blip>
          <a:stretch/>
        </p:blipFill>
        <p:spPr>
          <a:xfrm>
            <a:off x="123840" y="158040"/>
            <a:ext cx="501480" cy="774720"/>
          </a:xfrm>
          <a:prstGeom prst="rect">
            <a:avLst/>
          </a:prstGeom>
          <a:ln>
            <a:noFill/>
          </a:ln>
        </p:spPr>
      </p:pic>
      <p:pic>
        <p:nvPicPr>
          <p:cNvPr id="124" name="图片 8"/>
          <p:cNvPicPr/>
          <p:nvPr/>
        </p:nvPicPr>
        <p:blipFill>
          <a:blip r:embed="rId6"/>
          <a:stretch/>
        </p:blipFill>
        <p:spPr>
          <a:xfrm>
            <a:off x="4978800" y="3204720"/>
            <a:ext cx="784080" cy="242280"/>
          </a:xfrm>
          <a:prstGeom prst="rect">
            <a:avLst/>
          </a:prstGeom>
          <a:ln>
            <a:noFill/>
          </a:ln>
        </p:spPr>
      </p:pic>
      <p:pic>
        <p:nvPicPr>
          <p:cNvPr id="125" name="图片 9"/>
          <p:cNvPicPr/>
          <p:nvPr/>
        </p:nvPicPr>
        <p:blipFill>
          <a:blip r:embed="rId7"/>
          <a:stretch/>
        </p:blipFill>
        <p:spPr>
          <a:xfrm>
            <a:off x="4276800" y="3107160"/>
            <a:ext cx="322920" cy="437400"/>
          </a:xfrm>
          <a:prstGeom prst="rect">
            <a:avLst/>
          </a:prstGeom>
          <a:ln>
            <a:noFill/>
          </a:ln>
        </p:spPr>
      </p:pic>
      <p:pic>
        <p:nvPicPr>
          <p:cNvPr id="126" name="图片 10"/>
          <p:cNvPicPr/>
          <p:nvPr/>
        </p:nvPicPr>
        <p:blipFill>
          <a:blip r:embed="rId8"/>
          <a:stretch/>
        </p:blipFill>
        <p:spPr>
          <a:xfrm>
            <a:off x="1255320" y="3107160"/>
            <a:ext cx="437400" cy="437400"/>
          </a:xfrm>
          <a:prstGeom prst="rect">
            <a:avLst/>
          </a:prstGeom>
          <a:ln>
            <a:noFill/>
          </a:ln>
        </p:spPr>
      </p:pic>
      <p:pic>
        <p:nvPicPr>
          <p:cNvPr id="127" name="图片 12"/>
          <p:cNvPicPr/>
          <p:nvPr/>
        </p:nvPicPr>
        <p:blipFill>
          <a:blip r:embed="rId9"/>
          <a:stretch/>
        </p:blipFill>
        <p:spPr>
          <a:xfrm>
            <a:off x="3681720" y="3102120"/>
            <a:ext cx="437400" cy="437400"/>
          </a:xfrm>
          <a:prstGeom prst="rect">
            <a:avLst/>
          </a:prstGeom>
          <a:ln>
            <a:noFill/>
          </a:ln>
        </p:spPr>
      </p:pic>
      <p:pic>
        <p:nvPicPr>
          <p:cNvPr id="128" name="图片 3"/>
          <p:cNvPicPr/>
          <p:nvPr/>
        </p:nvPicPr>
        <p:blipFill>
          <a:blip r:embed="rId10"/>
          <a:stretch/>
        </p:blipFill>
        <p:spPr>
          <a:xfrm>
            <a:off x="1788840" y="3115800"/>
            <a:ext cx="432000" cy="437400"/>
          </a:xfrm>
          <a:prstGeom prst="rect">
            <a:avLst/>
          </a:prstGeom>
          <a:ln w="63360">
            <a:noFill/>
          </a:ln>
          <a:effectLst>
            <a:outerShdw blurRad="381000" dist="29196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9" name="图片 15"/>
          <p:cNvPicPr/>
          <p:nvPr/>
        </p:nvPicPr>
        <p:blipFill>
          <a:blip r:embed="rId11"/>
          <a:stretch/>
        </p:blipFill>
        <p:spPr>
          <a:xfrm>
            <a:off x="2999160" y="3166200"/>
            <a:ext cx="608400" cy="345960"/>
          </a:xfrm>
          <a:prstGeom prst="rect">
            <a:avLst/>
          </a:prstGeom>
          <a:ln>
            <a:noFill/>
          </a:ln>
        </p:spPr>
      </p:pic>
      <p:pic>
        <p:nvPicPr>
          <p:cNvPr id="130" name="图片 17"/>
          <p:cNvPicPr/>
          <p:nvPr/>
        </p:nvPicPr>
        <p:blipFill>
          <a:blip r:embed="rId12"/>
          <a:stretch/>
        </p:blipFill>
        <p:spPr>
          <a:xfrm>
            <a:off x="2283480" y="3115800"/>
            <a:ext cx="611280" cy="437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图片 6"/>
          <p:cNvPicPr/>
          <p:nvPr/>
        </p:nvPicPr>
        <p:blipFill>
          <a:blip r:embed="rId3"/>
          <a:stretch/>
        </p:blipFill>
        <p:spPr>
          <a:xfrm>
            <a:off x="-39600" y="-74160"/>
            <a:ext cx="6478560" cy="3665160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</p:pic>
      <p:pic>
        <p:nvPicPr>
          <p:cNvPr id="132" name="图片 16"/>
          <p:cNvPicPr/>
          <p:nvPr/>
        </p:nvPicPr>
        <p:blipFill>
          <a:blip r:embed="rId4"/>
          <a:stretch/>
        </p:blipFill>
        <p:spPr>
          <a:xfrm>
            <a:off x="2329560" y="1191960"/>
            <a:ext cx="129600" cy="130680"/>
          </a:xfrm>
          <a:prstGeom prst="rect">
            <a:avLst/>
          </a:prstGeom>
          <a:ln>
            <a:noFill/>
          </a:ln>
        </p:spPr>
      </p:pic>
      <p:sp>
        <p:nvSpPr>
          <p:cNvPr id="133" name="Line 1"/>
          <p:cNvSpPr/>
          <p:nvPr/>
        </p:nvSpPr>
        <p:spPr>
          <a:xfrm>
            <a:off x="2395080" y="497520"/>
            <a:ext cx="360" cy="216108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" name="CustomShape 2"/>
          <p:cNvSpPr/>
          <p:nvPr/>
        </p:nvSpPr>
        <p:spPr>
          <a:xfrm>
            <a:off x="-135360" y="61560"/>
            <a:ext cx="66700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DEFCON GROUP</a:t>
            </a:r>
            <a:r>
              <a:rPr lang="en-US" sz="2400" b="0" strike="noStrike" spc="-1">
                <a:solidFill>
                  <a:srgbClr val="FF0000"/>
                </a:solidFill>
                <a:latin typeface="Lucida Sans Unicode"/>
                <a:ea typeface="Microsoft Sans Serif"/>
              </a:rPr>
              <a:t>S</a:t>
            </a:r>
            <a:r>
              <a:rPr lang="en-US" sz="24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 中国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135" name="CustomShape 3"/>
          <p:cNvSpPr/>
          <p:nvPr/>
        </p:nvSpPr>
        <p:spPr>
          <a:xfrm>
            <a:off x="1323360" y="2580480"/>
            <a:ext cx="3351240" cy="100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b="0" strike="noStrike" spc="-1">
                <a:solidFill>
                  <a:srgbClr val="FF0000"/>
                </a:solidFill>
                <a:latin typeface="Lucida Sans Unicode"/>
                <a:ea typeface="Microsoft Sans Serif"/>
              </a:rPr>
              <a:t>Through destruction comes new norm</a:t>
            </a:r>
            <a:endParaRPr lang="en-U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200" b="0" strike="noStrike" spc="-1">
                <a:solidFill>
                  <a:srgbClr val="FF0000"/>
                </a:solidFill>
                <a:latin typeface="Lucida Sans Unicode"/>
                <a:ea typeface="Microsoft Sans Serif"/>
              </a:rPr>
              <a:t>Through grouping comes amplified power</a:t>
            </a:r>
            <a:endParaRPr lang="en-U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200" b="0" strike="noStrike" spc="-1">
                <a:solidFill>
                  <a:srgbClr val="FF0000"/>
                </a:solidFill>
                <a:latin typeface="Lucida Sans Unicode"/>
                <a:ea typeface="思源黑体 CN Heavy"/>
              </a:rPr>
              <a:t>不破不立，不聚不利</a:t>
            </a:r>
            <a:endParaRPr lang="en-US" sz="1200" b="0" strike="noStrike" spc="-1">
              <a:latin typeface="Arial"/>
            </a:endParaRPr>
          </a:p>
        </p:txBody>
      </p:sp>
      <p:pic>
        <p:nvPicPr>
          <p:cNvPr id="136" name="图片 19"/>
          <p:cNvPicPr/>
          <p:nvPr/>
        </p:nvPicPr>
        <p:blipFill>
          <a:blip r:embed="rId5"/>
          <a:srcRect l="4188" t="4331" b="4902"/>
          <a:stretch/>
        </p:blipFill>
        <p:spPr>
          <a:xfrm>
            <a:off x="2402280" y="1403640"/>
            <a:ext cx="200520" cy="135720"/>
          </a:xfrm>
          <a:prstGeom prst="rect">
            <a:avLst/>
          </a:prstGeom>
          <a:ln>
            <a:noFill/>
          </a:ln>
        </p:spPr>
      </p:pic>
      <p:pic>
        <p:nvPicPr>
          <p:cNvPr id="137" name="图片 3"/>
          <p:cNvPicPr/>
          <p:nvPr/>
        </p:nvPicPr>
        <p:blipFill>
          <a:blip r:embed="rId6"/>
          <a:stretch/>
        </p:blipFill>
        <p:spPr>
          <a:xfrm>
            <a:off x="2271240" y="1351800"/>
            <a:ext cx="135720" cy="135720"/>
          </a:xfrm>
          <a:prstGeom prst="rect">
            <a:avLst/>
          </a:prstGeom>
          <a:ln>
            <a:noFill/>
          </a:ln>
        </p:spPr>
      </p:pic>
      <p:pic>
        <p:nvPicPr>
          <p:cNvPr id="138" name="图片 17"/>
          <p:cNvPicPr/>
          <p:nvPr/>
        </p:nvPicPr>
        <p:blipFill>
          <a:blip r:embed="rId7"/>
          <a:stretch/>
        </p:blipFill>
        <p:spPr>
          <a:xfrm>
            <a:off x="2356200" y="1469520"/>
            <a:ext cx="100080" cy="135720"/>
          </a:xfrm>
          <a:prstGeom prst="rect">
            <a:avLst/>
          </a:prstGeom>
          <a:ln>
            <a:noFill/>
          </a:ln>
        </p:spPr>
      </p:pic>
      <p:pic>
        <p:nvPicPr>
          <p:cNvPr id="139" name="图片 18"/>
          <p:cNvPicPr/>
          <p:nvPr/>
        </p:nvPicPr>
        <p:blipFill>
          <a:blip r:embed="rId8"/>
          <a:stretch/>
        </p:blipFill>
        <p:spPr>
          <a:xfrm>
            <a:off x="2359440" y="1306080"/>
            <a:ext cx="126720" cy="126720"/>
          </a:xfrm>
          <a:prstGeom prst="rect">
            <a:avLst/>
          </a:prstGeom>
          <a:ln>
            <a:noFill/>
          </a:ln>
        </p:spPr>
      </p:pic>
      <p:pic>
        <p:nvPicPr>
          <p:cNvPr id="140" name="图片 2"/>
          <p:cNvPicPr/>
          <p:nvPr/>
        </p:nvPicPr>
        <p:blipFill>
          <a:blip r:embed="rId9"/>
          <a:stretch/>
        </p:blipFill>
        <p:spPr>
          <a:xfrm>
            <a:off x="2187360" y="1540800"/>
            <a:ext cx="159120" cy="90000"/>
          </a:xfrm>
          <a:prstGeom prst="rect">
            <a:avLst/>
          </a:prstGeom>
          <a:ln>
            <a:noFill/>
          </a:ln>
        </p:spPr>
      </p:pic>
      <p:sp>
        <p:nvSpPr>
          <p:cNvPr id="141" name="CustomShape 4"/>
          <p:cNvSpPr/>
          <p:nvPr/>
        </p:nvSpPr>
        <p:spPr>
          <a:xfrm>
            <a:off x="479579" y="834277"/>
            <a:ext cx="5313296" cy="1197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spc="-1" dirty="0">
                <a:solidFill>
                  <a:srgbClr val="F8F8F8"/>
                </a:solidFill>
                <a:latin typeface="Lucida Sans Unicode"/>
              </a:rPr>
              <a:t>Basic Survival Guide Against Hackers</a:t>
            </a:r>
            <a:endParaRPr lang="en-US" sz="4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图片 3"/>
          <p:cNvPicPr/>
          <p:nvPr/>
        </p:nvPicPr>
        <p:blipFill>
          <a:blip r:embed="rId3"/>
          <a:stretch/>
        </p:blipFill>
        <p:spPr>
          <a:xfrm>
            <a:off x="91800" y="0"/>
            <a:ext cx="6216120" cy="3598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1267920" y="273960"/>
            <a:ext cx="330120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Do you know Who is he?</a:t>
            </a:r>
            <a:endParaRPr lang="en-US" sz="2000" b="0" strike="noStrike" spc="-1">
              <a:latin typeface="Arial"/>
            </a:endParaRPr>
          </a:p>
        </p:txBody>
      </p:sp>
      <p:pic>
        <p:nvPicPr>
          <p:cNvPr id="144" name="图片 3"/>
          <p:cNvPicPr/>
          <p:nvPr/>
        </p:nvPicPr>
        <p:blipFill>
          <a:blip r:embed="rId2"/>
          <a:srcRect l="60194" t="53723" r="19476" b="2876"/>
          <a:stretch/>
        </p:blipFill>
        <p:spPr>
          <a:xfrm>
            <a:off x="1148400" y="735840"/>
            <a:ext cx="1912680" cy="2549160"/>
          </a:xfrm>
          <a:prstGeom prst="rect">
            <a:avLst/>
          </a:prstGeom>
          <a:ln>
            <a:noFill/>
          </a:ln>
        </p:spPr>
      </p:pic>
      <p:sp>
        <p:nvSpPr>
          <p:cNvPr id="145" name="CustomShape 2"/>
          <p:cNvSpPr/>
          <p:nvPr/>
        </p:nvSpPr>
        <p:spPr>
          <a:xfrm>
            <a:off x="3256920" y="1105560"/>
            <a:ext cx="2214360" cy="36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His name is ?</a:t>
            </a:r>
            <a:r>
              <a:rPr lang="en-US" sz="1800" b="0" strike="noStrike" spc="-1">
                <a:solidFill>
                  <a:srgbClr val="000000"/>
                </a:solidFill>
                <a:latin typeface="Lucida Sans Unicode"/>
                <a:ea typeface="Microsoft Sans Serif"/>
              </a:rPr>
              <a:t>?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图片 2"/>
          <p:cNvPicPr/>
          <p:nvPr/>
        </p:nvPicPr>
        <p:blipFill>
          <a:blip r:embed="rId3"/>
          <a:srcRect l="14022" t="50700" r="19511" b="2180"/>
          <a:stretch/>
        </p:blipFill>
        <p:spPr>
          <a:xfrm>
            <a:off x="1140480" y="1531800"/>
            <a:ext cx="3831840" cy="1695240"/>
          </a:xfrm>
          <a:prstGeom prst="rect">
            <a:avLst/>
          </a:prstGeom>
          <a:ln>
            <a:noFill/>
          </a:ln>
        </p:spPr>
      </p:pic>
      <p:sp>
        <p:nvSpPr>
          <p:cNvPr id="147" name="CustomShape 1"/>
          <p:cNvSpPr/>
          <p:nvPr/>
        </p:nvSpPr>
        <p:spPr>
          <a:xfrm>
            <a:off x="416880" y="371880"/>
            <a:ext cx="5766120" cy="136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Do you know, when you see one facial composite of some friend you react in positive manner. </a:t>
            </a:r>
            <a:endParaRPr lang="en-US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What happen if marketers in the future can make personalized commercials using facial composite with your friends face?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1306440" y="3228480"/>
            <a:ext cx="752040" cy="24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05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美国队长</a:t>
            </a:r>
            <a:endParaRPr lang="en-US" sz="1050" b="0" strike="noStrike" spc="-1">
              <a:latin typeface="Arial"/>
            </a:endParaRPr>
          </a:p>
        </p:txBody>
      </p:sp>
      <p:sp>
        <p:nvSpPr>
          <p:cNvPr id="149" name="CustomShape 3"/>
          <p:cNvSpPr/>
          <p:nvPr/>
        </p:nvSpPr>
        <p:spPr>
          <a:xfrm>
            <a:off x="2547000" y="3228480"/>
            <a:ext cx="832680" cy="24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05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John Cho</a:t>
            </a:r>
            <a:endParaRPr lang="en-US" sz="105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2428200" y="289080"/>
            <a:ext cx="154260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Definitions</a:t>
            </a:r>
            <a:endParaRPr lang="en-US" sz="2000" b="0" strike="noStrike" spc="-1">
              <a:latin typeface="Arial"/>
            </a:endParaRPr>
          </a:p>
        </p:txBody>
      </p:sp>
      <p:graphicFrame>
        <p:nvGraphicFramePr>
          <p:cNvPr id="151" name="Table 2"/>
          <p:cNvGraphicFramePr/>
          <p:nvPr/>
        </p:nvGraphicFramePr>
        <p:xfrm>
          <a:off x="986400" y="750600"/>
          <a:ext cx="4266720" cy="2382480"/>
        </p:xfrm>
        <a:graphic>
          <a:graphicData uri="http://schemas.openxmlformats.org/drawingml/2006/table">
            <a:tbl>
              <a:tblPr/>
              <a:tblGrid>
                <a:gridCol w="2133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8F8F8"/>
                          </a:solidFill>
                          <a:latin typeface="Lucida Sans Unicode"/>
                          <a:ea typeface="Microsoft Sans Serif"/>
                        </a:rPr>
                        <a:t>Hacker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38160">
                      <a:solidFill>
                        <a:srgbClr val="F8F8F8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8F8F8"/>
                          </a:solidFill>
                          <a:latin typeface="Lucida Sans Unicode"/>
                          <a:ea typeface="Microsoft Sans Serif"/>
                        </a:rPr>
                        <a:t>Cyber criminal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38160">
                      <a:solidFill>
                        <a:srgbClr val="F8F8F8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marL="285840" indent="-28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Find vulnerabilities to make the systems more secure.</a:t>
                      </a:r>
                      <a:endParaRPr lang="en-US" sz="1400" b="0" strike="noStrike" spc="-1">
                        <a:latin typeface="Arial"/>
                      </a:endParaRPr>
                    </a:p>
                    <a:p>
                      <a:pPr marL="285840" indent="-28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His target is, help companies, people and others to protect his infrastructures.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3816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285840" indent="-28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Find vulnerabilities to exploit them and make money or damage.</a:t>
                      </a:r>
                      <a:endParaRPr lang="en-US" sz="1400" b="0" strike="noStrike" spc="-1">
                        <a:latin typeface="Arial"/>
                      </a:endParaRPr>
                    </a:p>
                    <a:p>
                      <a:pPr marL="285840" indent="-28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His target is make money or harm, DON’T protect anybody.</a:t>
                      </a:r>
                      <a:endParaRPr lang="en-US" sz="14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3816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F96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2166120" y="158400"/>
            <a:ext cx="206676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Kind of Targets</a:t>
            </a:r>
            <a:endParaRPr lang="en-US" sz="2000" b="0" strike="noStrike" spc="-1">
              <a:latin typeface="Arial"/>
            </a:endParaRPr>
          </a:p>
        </p:txBody>
      </p:sp>
      <p:graphicFrame>
        <p:nvGraphicFramePr>
          <p:cNvPr id="153" name="Table 2"/>
          <p:cNvGraphicFramePr/>
          <p:nvPr/>
        </p:nvGraphicFramePr>
        <p:xfrm>
          <a:off x="311400" y="689400"/>
          <a:ext cx="5787360" cy="2443080"/>
        </p:xfrm>
        <a:graphic>
          <a:graphicData uri="http://schemas.openxmlformats.org/drawingml/2006/table">
            <a:tbl>
              <a:tblPr/>
              <a:tblGrid>
                <a:gridCol w="285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8F8F8"/>
                          </a:solidFill>
                          <a:latin typeface="Lucida Sans Unicode"/>
                          <a:ea typeface="Microsoft Sans Serif"/>
                        </a:rPr>
                        <a:t>APT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38160">
                      <a:solidFill>
                        <a:srgbClr val="F8F8F8"/>
                      </a:solidFill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8F8F8"/>
                          </a:solidFill>
                          <a:latin typeface="Lucida Sans Unicode"/>
                          <a:ea typeface="Microsoft Sans Serif"/>
                        </a:rPr>
                        <a:t>Low hanging Fruit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38160">
                      <a:solidFill>
                        <a:srgbClr val="F8F8F8"/>
                      </a:solidFill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7800">
                <a:tc>
                  <a:txBody>
                    <a:bodyPr/>
                    <a:lstStyle/>
                    <a:p>
                      <a:pPr marL="171360" indent="-16992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Spear Phishing</a:t>
                      </a:r>
                      <a:endParaRPr lang="en-US" sz="1400" b="0" strike="noStrike" spc="-1">
                        <a:latin typeface="Arial"/>
                      </a:endParaRPr>
                    </a:p>
                    <a:p>
                      <a:pPr marL="171360" indent="-16992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0 day or 1day vulnerabilities</a:t>
                      </a:r>
                      <a:endParaRPr lang="en-US" sz="1400" b="0" strike="noStrike" spc="-1">
                        <a:latin typeface="Arial"/>
                      </a:endParaRPr>
                    </a:p>
                    <a:p>
                      <a:pPr marL="171360" indent="-16992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Dumpster Diving</a:t>
                      </a:r>
                      <a:endParaRPr lang="en-US" sz="1400" b="0" strike="noStrike" spc="-1">
                        <a:latin typeface="Arial"/>
                      </a:endParaRPr>
                    </a:p>
                    <a:p>
                      <a:pPr marL="171360" indent="-16992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Vishing</a:t>
                      </a:r>
                      <a:endParaRPr lang="en-US" sz="1400" b="0" strike="noStrike" spc="-1">
                        <a:latin typeface="Arial"/>
                      </a:endParaRPr>
                    </a:p>
                    <a:p>
                      <a:pPr marL="171360" indent="-16992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Many to One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3816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71360" indent="-16992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Spam or Phishing</a:t>
                      </a:r>
                      <a:endParaRPr lang="en-US" sz="1600" b="0" strike="noStrike" spc="-1">
                        <a:latin typeface="Arial"/>
                      </a:endParaRPr>
                    </a:p>
                    <a:p>
                      <a:pPr marL="171360" indent="-16992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One to Many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3816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4" name="图片 14"/>
          <p:cNvPicPr/>
          <p:nvPr/>
        </p:nvPicPr>
        <p:blipFill>
          <a:blip r:embed="rId2"/>
          <a:stretch/>
        </p:blipFill>
        <p:spPr>
          <a:xfrm>
            <a:off x="4025160" y="1819080"/>
            <a:ext cx="1749960" cy="1344600"/>
          </a:xfrm>
          <a:prstGeom prst="rect">
            <a:avLst/>
          </a:prstGeom>
          <a:ln>
            <a:noFill/>
          </a:ln>
        </p:spPr>
      </p:pic>
      <p:pic>
        <p:nvPicPr>
          <p:cNvPr id="155" name="图片 16"/>
          <p:cNvPicPr/>
          <p:nvPr/>
        </p:nvPicPr>
        <p:blipFill>
          <a:blip r:embed="rId3"/>
          <a:stretch/>
        </p:blipFill>
        <p:spPr>
          <a:xfrm>
            <a:off x="1792800" y="2039040"/>
            <a:ext cx="1294920" cy="112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1372320" y="178560"/>
            <a:ext cx="365472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Low Hanging Fruit Example</a:t>
            </a:r>
            <a:endParaRPr lang="en-US" sz="2000" b="0" strike="noStrike" spc="-1">
              <a:latin typeface="Arial"/>
            </a:endParaRPr>
          </a:p>
        </p:txBody>
      </p:sp>
      <p:pic>
        <p:nvPicPr>
          <p:cNvPr id="157" name="图片 6"/>
          <p:cNvPicPr/>
          <p:nvPr/>
        </p:nvPicPr>
        <p:blipFill>
          <a:blip r:embed="rId3"/>
          <a:stretch/>
        </p:blipFill>
        <p:spPr>
          <a:xfrm>
            <a:off x="344520" y="758880"/>
            <a:ext cx="2601360" cy="2550960"/>
          </a:xfrm>
          <a:prstGeom prst="rect">
            <a:avLst/>
          </a:prstGeom>
          <a:ln>
            <a:noFill/>
          </a:ln>
        </p:spPr>
      </p:pic>
      <p:pic>
        <p:nvPicPr>
          <p:cNvPr id="158" name="图片 14"/>
          <p:cNvPicPr/>
          <p:nvPr/>
        </p:nvPicPr>
        <p:blipFill>
          <a:blip r:embed="rId4"/>
          <a:stretch/>
        </p:blipFill>
        <p:spPr>
          <a:xfrm>
            <a:off x="3657600" y="689400"/>
            <a:ext cx="1872720" cy="2655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2001600" y="177120"/>
            <a:ext cx="231516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Bad Passwords 1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444240" y="1020960"/>
            <a:ext cx="2819520" cy="63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Most used passwords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Methods for passwords</a:t>
            </a: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161" name="Table 3"/>
          <p:cNvGraphicFramePr/>
          <p:nvPr/>
        </p:nvGraphicFramePr>
        <p:xfrm>
          <a:off x="3908880" y="757440"/>
          <a:ext cx="2129760" cy="2727960"/>
        </p:xfrm>
        <a:graphic>
          <a:graphicData uri="http://schemas.openxmlformats.org/drawingml/2006/table">
            <a:tbl>
              <a:tblPr/>
              <a:tblGrid>
                <a:gridCol w="351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54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38160">
                      <a:solidFill>
                        <a:srgbClr val="F8F8F8"/>
                      </a:solidFill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1" strike="noStrike" spc="-1">
                          <a:solidFill>
                            <a:srgbClr val="F8F8F8"/>
                          </a:solidFill>
                          <a:latin typeface="Lucida Sans Unicode"/>
                          <a:ea typeface="Microsoft Sans Serif"/>
                        </a:rPr>
                        <a:t>2018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38160">
                      <a:solidFill>
                        <a:srgbClr val="F8F8F8"/>
                      </a:solidFill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1" strike="noStrike" spc="-1">
                          <a:solidFill>
                            <a:srgbClr val="F8F8F8"/>
                          </a:solidFill>
                          <a:latin typeface="Lucida Sans Unicode"/>
                          <a:ea typeface="Microsoft Sans Serif"/>
                        </a:rPr>
                        <a:t>2017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38160">
                      <a:solidFill>
                        <a:srgbClr val="F8F8F8"/>
                      </a:solidFill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3816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123456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3816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123456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3816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2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password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password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3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123456789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12345678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4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12345678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qwerty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5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12345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12345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6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111111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123456789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7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1234567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letmein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8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sunshine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1234567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9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qwerty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football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10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iloveyou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iloveyou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62" name="CustomShape 4"/>
          <p:cNvSpPr/>
          <p:nvPr/>
        </p:nvSpPr>
        <p:spPr>
          <a:xfrm>
            <a:off x="432720" y="1869120"/>
            <a:ext cx="2841840" cy="106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marL="285840" indent="-284400">
              <a:lnSpc>
                <a:spcPct val="100000"/>
              </a:lnSpc>
              <a:buClr>
                <a:srgbClr val="F8F8F8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Wechat_123456  </a:t>
            </a:r>
            <a:r>
              <a:rPr lang="en-US" sz="1600" b="0" strike="noStrike" spc="-1" dirty="0">
                <a:solidFill>
                  <a:srgbClr val="FF0000"/>
                </a:solidFill>
                <a:latin typeface="Lucida Sans Unicode"/>
                <a:ea typeface="Microsoft Sans Serif"/>
              </a:rPr>
              <a:t>(51.7)</a:t>
            </a:r>
            <a:endParaRPr lang="en-US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F8F8F8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Taobao_123456  </a:t>
            </a:r>
            <a:r>
              <a:rPr lang="en-US" sz="1600" b="0" strike="noStrike" spc="-1" dirty="0">
                <a:solidFill>
                  <a:srgbClr val="FF0000"/>
                </a:solidFill>
                <a:latin typeface="Lucida Sans Unicode"/>
                <a:ea typeface="Microsoft Sans Serif"/>
              </a:rPr>
              <a:t>(55.9)</a:t>
            </a:r>
            <a:endParaRPr lang="en-US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F8F8F8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126_123456       </a:t>
            </a:r>
            <a:r>
              <a:rPr lang="en-US" sz="1600" b="0" strike="noStrike" spc="-1" dirty="0">
                <a:solidFill>
                  <a:srgbClr val="FF0000"/>
                </a:solidFill>
                <a:latin typeface="Lucida Sans Unicode"/>
                <a:ea typeface="Microsoft Sans Serif"/>
              </a:rPr>
              <a:t>(26.2)</a:t>
            </a:r>
            <a:endParaRPr lang="en-US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F8F8F8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Qq_123456         </a:t>
            </a:r>
            <a:r>
              <a:rPr lang="en-US" sz="1600" b="0" strike="noStrike" spc="-1" dirty="0">
                <a:solidFill>
                  <a:srgbClr val="FF0000"/>
                </a:solidFill>
                <a:latin typeface="Lucida Sans Unicode"/>
                <a:ea typeface="Microsoft Sans Serif"/>
              </a:rPr>
              <a:t>(34.5)</a:t>
            </a:r>
            <a:endParaRPr lang="en-US" sz="16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670320" y="761400"/>
            <a:ext cx="2214720" cy="36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Re-use Passwords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64" name="CustomShape 2"/>
          <p:cNvSpPr/>
          <p:nvPr/>
        </p:nvSpPr>
        <p:spPr>
          <a:xfrm>
            <a:off x="2042280" y="202320"/>
            <a:ext cx="231516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Bad Passwords 2</a:t>
            </a:r>
            <a:endParaRPr lang="en-US" sz="2000" b="0" strike="noStrike" spc="-1">
              <a:latin typeface="Arial"/>
            </a:endParaRPr>
          </a:p>
        </p:txBody>
      </p:sp>
      <p:pic>
        <p:nvPicPr>
          <p:cNvPr id="165" name="图片 4"/>
          <p:cNvPicPr/>
          <p:nvPr/>
        </p:nvPicPr>
        <p:blipFill>
          <a:blip r:embed="rId2"/>
          <a:srcRect l="12097" t="5196" r="12607"/>
          <a:stretch/>
        </p:blipFill>
        <p:spPr>
          <a:xfrm>
            <a:off x="210960" y="1324440"/>
            <a:ext cx="1078920" cy="1620000"/>
          </a:xfrm>
          <a:prstGeom prst="rect">
            <a:avLst/>
          </a:prstGeom>
          <a:ln>
            <a:noFill/>
          </a:ln>
        </p:spPr>
      </p:pic>
      <p:pic>
        <p:nvPicPr>
          <p:cNvPr id="166" name="图片 6"/>
          <p:cNvPicPr/>
          <p:nvPr/>
        </p:nvPicPr>
        <p:blipFill>
          <a:blip r:embed="rId3"/>
          <a:stretch/>
        </p:blipFill>
        <p:spPr>
          <a:xfrm>
            <a:off x="5093640" y="1324440"/>
            <a:ext cx="1029240" cy="1505880"/>
          </a:xfrm>
          <a:prstGeom prst="rect">
            <a:avLst/>
          </a:prstGeom>
          <a:ln>
            <a:noFill/>
          </a:ln>
        </p:spPr>
      </p:pic>
      <p:pic>
        <p:nvPicPr>
          <p:cNvPr id="167" name="图片 16"/>
          <p:cNvPicPr/>
          <p:nvPr/>
        </p:nvPicPr>
        <p:blipFill>
          <a:blip r:embed="rId4"/>
          <a:srcRect l="21975" t="19857" r="21591" b="17797"/>
          <a:stretch/>
        </p:blipFill>
        <p:spPr>
          <a:xfrm>
            <a:off x="3465000" y="1176480"/>
            <a:ext cx="636480" cy="703440"/>
          </a:xfrm>
          <a:prstGeom prst="rect">
            <a:avLst/>
          </a:prstGeom>
          <a:ln>
            <a:noFill/>
          </a:ln>
        </p:spPr>
      </p:pic>
      <p:pic>
        <p:nvPicPr>
          <p:cNvPr id="168" name="图片 20"/>
          <p:cNvPicPr/>
          <p:nvPr/>
        </p:nvPicPr>
        <p:blipFill>
          <a:blip r:embed="rId5"/>
          <a:stretch/>
        </p:blipFill>
        <p:spPr>
          <a:xfrm>
            <a:off x="1859760" y="1835640"/>
            <a:ext cx="794880" cy="770400"/>
          </a:xfrm>
          <a:prstGeom prst="rect">
            <a:avLst/>
          </a:prstGeom>
          <a:ln>
            <a:noFill/>
          </a:ln>
        </p:spPr>
      </p:pic>
      <p:pic>
        <p:nvPicPr>
          <p:cNvPr id="169" name="图片 22"/>
          <p:cNvPicPr/>
          <p:nvPr/>
        </p:nvPicPr>
        <p:blipFill>
          <a:blip r:embed="rId6"/>
          <a:srcRect t="49757" b="24913"/>
          <a:stretch/>
        </p:blipFill>
        <p:spPr>
          <a:xfrm>
            <a:off x="3236760" y="2335680"/>
            <a:ext cx="1082520" cy="486000"/>
          </a:xfrm>
          <a:prstGeom prst="rect">
            <a:avLst/>
          </a:prstGeom>
          <a:ln>
            <a:noFill/>
          </a:ln>
        </p:spPr>
      </p:pic>
      <p:sp>
        <p:nvSpPr>
          <p:cNvPr id="170" name="CustomShape 3"/>
          <p:cNvSpPr/>
          <p:nvPr/>
        </p:nvSpPr>
        <p:spPr>
          <a:xfrm>
            <a:off x="1362960" y="2064600"/>
            <a:ext cx="558360" cy="1400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1" name="CustomShape 4"/>
          <p:cNvSpPr/>
          <p:nvPr/>
        </p:nvSpPr>
        <p:spPr>
          <a:xfrm rot="19835400">
            <a:off x="2607840" y="1611360"/>
            <a:ext cx="558360" cy="1400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2" name="CustomShape 5"/>
          <p:cNvSpPr/>
          <p:nvPr/>
        </p:nvSpPr>
        <p:spPr>
          <a:xfrm rot="1838400">
            <a:off x="2606760" y="2353680"/>
            <a:ext cx="558360" cy="1400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" name="CustomShape 6"/>
          <p:cNvSpPr/>
          <p:nvPr/>
        </p:nvSpPr>
        <p:spPr>
          <a:xfrm rot="2153400">
            <a:off x="4412880" y="1610640"/>
            <a:ext cx="558360" cy="1400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" name="CustomShape 7"/>
          <p:cNvSpPr/>
          <p:nvPr/>
        </p:nvSpPr>
        <p:spPr>
          <a:xfrm rot="20035800">
            <a:off x="4394880" y="2406960"/>
            <a:ext cx="558360" cy="1400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5" name="CustomShape 8"/>
          <p:cNvSpPr/>
          <p:nvPr/>
        </p:nvSpPr>
        <p:spPr>
          <a:xfrm>
            <a:off x="1274400" y="1829880"/>
            <a:ext cx="757800" cy="2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Phishing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76" name="CustomShape 9"/>
          <p:cNvSpPr/>
          <p:nvPr/>
        </p:nvSpPr>
        <p:spPr>
          <a:xfrm>
            <a:off x="366480" y="3128400"/>
            <a:ext cx="5758920" cy="34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91% of the people know about this but 61% still Re-use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1832760" y="289080"/>
            <a:ext cx="273420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Open WIFI networks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673240" y="844062"/>
            <a:ext cx="5211360" cy="34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chemeClr val="bg1"/>
                </a:solidFill>
                <a:latin typeface="Lucida Sans Unicode" panose="020B0602030504020204" pitchFamily="34" charset="0"/>
                <a:ea typeface="DejaVu Sans"/>
                <a:cs typeface="Lucida Sans Unicode" panose="020B0602030504020204" pitchFamily="34" charset="0"/>
              </a:rPr>
              <a:t>One of the most </a:t>
            </a:r>
            <a:r>
              <a:rPr lang="en-US" sz="1800" b="0" strike="noStrike" spc="-1" dirty="0">
                <a:solidFill>
                  <a:srgbClr val="CE181E"/>
                </a:solidFill>
                <a:latin typeface="Lucida Sans Unicode" panose="020B0602030504020204" pitchFamily="34" charset="0"/>
                <a:ea typeface="DejaVu Sans"/>
                <a:cs typeface="Lucida Sans Unicode" panose="020B0602030504020204" pitchFamily="34" charset="0"/>
              </a:rPr>
              <a:t>Dangerous </a:t>
            </a:r>
            <a:r>
              <a:rPr lang="en-US" sz="1800" b="0" strike="noStrike" spc="-1" dirty="0">
                <a:solidFill>
                  <a:srgbClr val="FFFFFF"/>
                </a:solidFill>
                <a:latin typeface="Lucida Sans Unicode" panose="020B0602030504020204" pitchFamily="34" charset="0"/>
                <a:ea typeface="DejaVu Sans"/>
                <a:cs typeface="Lucida Sans Unicode" panose="020B0602030504020204" pitchFamily="34" charset="0"/>
              </a:rPr>
              <a:t>situations because</a:t>
            </a:r>
            <a:r>
              <a:rPr lang="en-US" sz="1800" b="0" strike="noStrike" spc="-1" dirty="0">
                <a:solidFill>
                  <a:srgbClr val="CE181E"/>
                </a:solidFill>
                <a:latin typeface="Lucida Sans Unicode" panose="020B0602030504020204" pitchFamily="34" charset="0"/>
                <a:ea typeface="DejaVu Sans"/>
                <a:cs typeface="Lucida Sans Unicode" panose="020B0602030504020204" pitchFamily="34" charset="0"/>
              </a:rPr>
              <a:t> </a:t>
            </a:r>
            <a:r>
              <a:rPr lang="en-US" sz="1800" b="0" strike="noStrike" spc="-1" dirty="0">
                <a:solidFill>
                  <a:srgbClr val="FFFFFF"/>
                </a:solidFill>
                <a:latin typeface="Lucida Sans Unicode" panose="020B0602030504020204" pitchFamily="34" charset="0"/>
                <a:ea typeface="DejaVu Sans"/>
                <a:cs typeface="Lucida Sans Unicode" panose="020B0602030504020204" pitchFamily="34" charset="0"/>
              </a:rPr>
              <a:t>you can be subject of:</a:t>
            </a:r>
            <a:endParaRPr lang="en-US" sz="1800" b="0" strike="noStrike" spc="-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Eavesdropping</a:t>
            </a:r>
            <a:endParaRPr lang="en-US" sz="1800" b="0" strike="noStrike" spc="-1" dirty="0">
              <a:latin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Traffic changing</a:t>
            </a:r>
            <a:endParaRPr lang="en-US" sz="1800" b="0" strike="noStrike" spc="-1" dirty="0">
              <a:latin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DDOS</a:t>
            </a:r>
            <a:endParaRPr lang="en-US" sz="1800" b="0" strike="noStrike" spc="-1" dirty="0">
              <a:latin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Robbed</a:t>
            </a:r>
            <a:endParaRPr lang="en-US" sz="1800" b="0" strike="noStrike" spc="-1" dirty="0">
              <a:latin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profiled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CE181E"/>
                </a:solidFill>
                <a:latin typeface="Arial"/>
                <a:ea typeface="DejaVu Sans"/>
              </a:rPr>
              <a:t> 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179" name="CustomShape 3"/>
          <p:cNvSpPr/>
          <p:nvPr/>
        </p:nvSpPr>
        <p:spPr>
          <a:xfrm>
            <a:off x="3657600" y="2194560"/>
            <a:ext cx="191988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latin typeface="Arial"/>
              </a:rPr>
              <a:t>video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1832759" y="35680"/>
            <a:ext cx="273420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Open WIFI networks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179" name="CustomShape 3"/>
          <p:cNvSpPr/>
          <p:nvPr/>
        </p:nvSpPr>
        <p:spPr>
          <a:xfrm>
            <a:off x="3657600" y="2194560"/>
            <a:ext cx="191988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latin typeface="Arial"/>
              </a:rPr>
              <a:t>video</a:t>
            </a:r>
          </a:p>
        </p:txBody>
      </p:sp>
      <p:pic>
        <p:nvPicPr>
          <p:cNvPr id="4" name="openWifiFinal">
            <a:hlinkClick r:id="" action="ppaction://media"/>
            <a:extLst>
              <a:ext uri="{FF2B5EF4-FFF2-40B4-BE49-F238E27FC236}">
                <a16:creationId xmlns:a16="http://schemas.microsoft.com/office/drawing/2014/main" id="{4C4F6817-080C-4478-B165-9A38BAA01B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4098" y="329397"/>
            <a:ext cx="5511521" cy="310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6465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2578500" y="228790"/>
            <a:ext cx="124380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Malware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181" name="CustomShape 2"/>
          <p:cNvSpPr/>
          <p:nvPr/>
        </p:nvSpPr>
        <p:spPr>
          <a:xfrm>
            <a:off x="284367" y="695167"/>
            <a:ext cx="5759715" cy="58269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FFFFFF"/>
                </a:solidFill>
                <a:latin typeface="Lucida Sans Unicode" panose="020B0602030504020204" pitchFamily="34" charset="0"/>
                <a:ea typeface="DejaVu Sans"/>
                <a:cs typeface="Lucida Sans Unicode" panose="020B0602030504020204" pitchFamily="34" charset="0"/>
              </a:rPr>
              <a:t>Is any software designed with the only purpose of </a:t>
            </a:r>
            <a:r>
              <a:rPr lang="en-US" spc="-1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gain unauthorized access or damage one system. </a:t>
            </a:r>
            <a:endParaRPr lang="en-US" sz="1800" b="0" strike="noStrike" spc="-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82" name="CustomShape 3"/>
          <p:cNvSpPr/>
          <p:nvPr/>
        </p:nvSpPr>
        <p:spPr>
          <a:xfrm>
            <a:off x="1554480" y="2468880"/>
            <a:ext cx="219420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latin typeface="Arial"/>
              </a:rPr>
              <a:t>Video keylogger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F9B06D7-B8D4-4F40-8D9F-48736E01F83D}"/>
              </a:ext>
            </a:extLst>
          </p:cNvPr>
          <p:cNvSpPr txBox="1"/>
          <p:nvPr/>
        </p:nvSpPr>
        <p:spPr>
          <a:xfrm>
            <a:off x="609189" y="1800225"/>
            <a:ext cx="18905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pc="-1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Rootkits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pc="-1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Worms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pc="-1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Keyloggers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pc="-1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Ransomware</a:t>
            </a:r>
            <a:endParaRPr lang="es-CO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52AC630-23EE-4BF2-BD91-DAA8B5A66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814" y="1452439"/>
            <a:ext cx="2329513" cy="1740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2578500" y="73040"/>
            <a:ext cx="124380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Malware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182" name="CustomShape 3"/>
          <p:cNvSpPr/>
          <p:nvPr/>
        </p:nvSpPr>
        <p:spPr>
          <a:xfrm>
            <a:off x="1554480" y="2468880"/>
            <a:ext cx="219420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latin typeface="Arial"/>
              </a:rPr>
              <a:t>Video keylogger</a:t>
            </a:r>
          </a:p>
        </p:txBody>
      </p:sp>
      <p:pic>
        <p:nvPicPr>
          <p:cNvPr id="3" name="malwareFinal">
            <a:hlinkClick r:id="" action="ppaction://media"/>
            <a:extLst>
              <a:ext uri="{FF2B5EF4-FFF2-40B4-BE49-F238E27FC236}">
                <a16:creationId xmlns:a16="http://schemas.microsoft.com/office/drawing/2014/main" id="{D9C86C04-94D7-461E-909B-4F78FE79C7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9521" y="433281"/>
            <a:ext cx="4383349" cy="309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8289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2212020" y="123282"/>
            <a:ext cx="197676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Vulnerabilities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5593D1C-F297-4D6C-A270-2380B9C5B812}"/>
              </a:ext>
            </a:extLst>
          </p:cNvPr>
          <p:cNvSpPr txBox="1"/>
          <p:nvPr/>
        </p:nvSpPr>
        <p:spPr>
          <a:xfrm>
            <a:off x="376813" y="683288"/>
            <a:ext cx="5571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Is a weakness which can be exploited by a threat actor, such as an attacker, to perform unauthorized actions</a:t>
            </a:r>
            <a:endParaRPr lang="es-CO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D056382-5096-4D1A-B9E4-27C6C762C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507" y="1865462"/>
            <a:ext cx="1837942" cy="13527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35BF695-55B2-4DC2-B5E0-CB92743646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43" t="10019" r="39639" b="10247"/>
          <a:stretch/>
        </p:blipFill>
        <p:spPr>
          <a:xfrm>
            <a:off x="821710" y="1800225"/>
            <a:ext cx="831243" cy="14832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CF45C1E-F662-4A2F-86B9-595B863DF4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5" t="14374" r="26474" b="18978"/>
          <a:stretch/>
        </p:blipFill>
        <p:spPr>
          <a:xfrm>
            <a:off x="4503697" y="1761249"/>
            <a:ext cx="1374460" cy="1483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2212020" y="0"/>
            <a:ext cx="197676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F8F8F8"/>
                </a:solidFill>
                <a:latin typeface="Lucida Sans Unicode"/>
                <a:ea typeface="Microsoft Sans Serif"/>
              </a:rPr>
              <a:t>Vulnerabilities</a:t>
            </a:r>
            <a:endParaRPr lang="en-US" sz="2000" b="0" strike="noStrike" spc="-1" dirty="0">
              <a:latin typeface="Arial"/>
            </a:endParaRPr>
          </a:p>
        </p:txBody>
      </p:sp>
      <p:pic>
        <p:nvPicPr>
          <p:cNvPr id="2" name="metaFinal">
            <a:hlinkClick r:id="" action="ppaction://media"/>
            <a:extLst>
              <a:ext uri="{FF2B5EF4-FFF2-40B4-BE49-F238E27FC236}">
                <a16:creationId xmlns:a16="http://schemas.microsoft.com/office/drawing/2014/main" id="{53608E1C-C5B4-40EB-B11D-B6713F4884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6205" y="394200"/>
            <a:ext cx="5948059" cy="295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8200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1885320" y="212400"/>
            <a:ext cx="262908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How can I protect *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271440" y="802080"/>
            <a:ext cx="5469840" cy="1734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840" indent="-284400">
              <a:lnSpc>
                <a:spcPct val="100000"/>
              </a:lnSpc>
              <a:buClr>
                <a:srgbClr val="F8F8F8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Security is a process.</a:t>
            </a:r>
            <a:endParaRPr lang="en-US" sz="1800" b="0" strike="noStrike" spc="-1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F8F8F8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A chain is only as strong as its weakest link.</a:t>
            </a:r>
            <a:endParaRPr lang="en-US" sz="1800" b="0" strike="noStrike" spc="-1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F8F8F8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Security in deep</a:t>
            </a:r>
            <a:endParaRPr lang="en-US" sz="1800" b="0" strike="noStrike" spc="-1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F8F8F8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Reduce the attack surface</a:t>
            </a:r>
            <a:endParaRPr lang="en-US" sz="1800" b="0" strike="noStrike" spc="-1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F8F8F8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Update your Software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86" name="CustomShape 3"/>
          <p:cNvSpPr/>
          <p:nvPr/>
        </p:nvSpPr>
        <p:spPr>
          <a:xfrm>
            <a:off x="82800" y="3135240"/>
            <a:ext cx="6233400" cy="57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* =</a:t>
            </a:r>
            <a:r>
              <a:rPr lang="en-US" sz="1600" b="0" strike="noStrike" spc="-1">
                <a:solidFill>
                  <a:srgbClr val="F8F8F8"/>
                </a:solidFill>
                <a:latin typeface="Segoe UI Symbol"/>
                <a:ea typeface="Segoe UI Symbol"/>
              </a:rPr>
              <a:t> </a:t>
            </a:r>
            <a:r>
              <a:rPr lang="en-US" sz="16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Computer, Network, Company, Information, me, persons</a:t>
            </a:r>
            <a:endParaRPr lang="en-US" sz="1600" b="0" strike="noStrike" spc="-1">
              <a:latin typeface="Arial"/>
            </a:endParaRPr>
          </a:p>
        </p:txBody>
      </p:sp>
      <p:pic>
        <p:nvPicPr>
          <p:cNvPr id="187" name="图片 11"/>
          <p:cNvPicPr/>
          <p:nvPr/>
        </p:nvPicPr>
        <p:blipFill>
          <a:blip r:embed="rId2"/>
          <a:stretch/>
        </p:blipFill>
        <p:spPr>
          <a:xfrm>
            <a:off x="3897360" y="1492200"/>
            <a:ext cx="2376360" cy="1510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1885320" y="212400"/>
            <a:ext cx="2629080" cy="3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How can I protect *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82800" y="3135240"/>
            <a:ext cx="6233400" cy="57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* =</a:t>
            </a:r>
            <a:r>
              <a:rPr lang="en-US" sz="1600" b="0" strike="noStrike" spc="-1">
                <a:solidFill>
                  <a:srgbClr val="F8F8F8"/>
                </a:solidFill>
                <a:latin typeface="Segoe UI Symbol"/>
                <a:ea typeface="Segoe UI Symbol"/>
              </a:rPr>
              <a:t> </a:t>
            </a:r>
            <a:r>
              <a:rPr lang="en-US" sz="1600" b="0" strike="noStrike" spc="-1">
                <a:solidFill>
                  <a:srgbClr val="F8F8F8"/>
                </a:solidFill>
                <a:latin typeface="Lucida Sans Unicode"/>
                <a:ea typeface="Microsoft Sans Serif"/>
              </a:rPr>
              <a:t>Computer, Network, Company, Information, me, persons</a:t>
            </a:r>
            <a:endParaRPr lang="en-US" sz="1600" b="0" strike="noStrike" spc="-1">
              <a:latin typeface="Arial"/>
            </a:endParaRPr>
          </a:p>
        </p:txBody>
      </p:sp>
      <p:graphicFrame>
        <p:nvGraphicFramePr>
          <p:cNvPr id="190" name="Table 3"/>
          <p:cNvGraphicFramePr/>
          <p:nvPr>
            <p:extLst>
              <p:ext uri="{D42A27DB-BD31-4B8C-83A1-F6EECF244321}">
                <p14:modId xmlns:p14="http://schemas.microsoft.com/office/powerpoint/2010/main" val="3283440608"/>
              </p:ext>
            </p:extLst>
          </p:nvPr>
        </p:nvGraphicFramePr>
        <p:xfrm>
          <a:off x="378368" y="743776"/>
          <a:ext cx="4266720" cy="2029380"/>
        </p:xfrm>
        <a:graphic>
          <a:graphicData uri="http://schemas.openxmlformats.org/drawingml/2006/table">
            <a:tbl>
              <a:tblPr/>
              <a:tblGrid>
                <a:gridCol w="1364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1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50" b="1" strike="noStrike" spc="-1">
                          <a:solidFill>
                            <a:srgbClr val="F8F8F8"/>
                          </a:solidFill>
                          <a:latin typeface="Lucida Sans Unicode"/>
                          <a:ea typeface="Microsoft Sans Serif"/>
                        </a:rPr>
                        <a:t>Against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38160">
                      <a:solidFill>
                        <a:srgbClr val="F8F8F8"/>
                      </a:solidFill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50" b="1" strike="noStrike" spc="-1">
                          <a:solidFill>
                            <a:srgbClr val="F8F8F8"/>
                          </a:solidFill>
                          <a:latin typeface="Lucida Sans Unicode"/>
                          <a:ea typeface="Microsoft Sans Serif"/>
                        </a:rPr>
                        <a:t>What to do!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38160">
                      <a:solidFill>
                        <a:srgbClr val="F8F8F8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vulnerabilities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3816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 dirty="0">
                          <a:solidFill>
                            <a:srgbClr val="F8F8F8"/>
                          </a:solidFill>
                          <a:latin typeface="Lucida Sans Unicode"/>
                          <a:ea typeface="Microsoft Sans Serif"/>
                        </a:rPr>
                        <a:t>Update your software, update your code and applications. </a:t>
                      </a:r>
                      <a:endParaRPr lang="en-US" sz="9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3816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F96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Malware</a:t>
                      </a:r>
                      <a:endParaRPr lang="en-US" sz="9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 dirty="0">
                          <a:solidFill>
                            <a:srgbClr val="F8F8F8"/>
                          </a:solidFill>
                          <a:latin typeface="Lucida Sans Unicode"/>
                          <a:ea typeface="Microsoft Sans Serif"/>
                        </a:rPr>
                        <a:t>Updated Av, listen your device, stay alert. </a:t>
                      </a:r>
                      <a:endParaRPr lang="en-US" sz="9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F96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 dirty="0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Open </a:t>
                      </a:r>
                      <a:r>
                        <a:rPr lang="en-US" sz="950" b="0" strike="noStrike" spc="-1" dirty="0" err="1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Wifi</a:t>
                      </a:r>
                      <a:endParaRPr lang="en-US" sz="9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50" dirty="0">
                          <a:solidFill>
                            <a:schemeClr val="bg1"/>
                          </a:solidFill>
                          <a:latin typeface="Lucida Sans Unicode" panose="020B0602030504020204" pitchFamily="34" charset="0"/>
                          <a:cs typeface="Lucida Sans Unicode" panose="020B0602030504020204" pitchFamily="34" charset="0"/>
                        </a:rPr>
                        <a:t>Use VPN,  check the web Certificates, don’t do anything important while you are using this WIFI.</a:t>
                      </a: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F96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50" b="0" strike="noStrike" spc="-1" dirty="0">
                          <a:solidFill>
                            <a:srgbClr val="000000"/>
                          </a:solidFill>
                          <a:latin typeface="Lucida Sans Unicode"/>
                          <a:ea typeface="Microsoft Sans Serif"/>
                        </a:rPr>
                        <a:t>Passwords</a:t>
                      </a:r>
                      <a:endParaRPr lang="en-US" sz="9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50" dirty="0">
                          <a:solidFill>
                            <a:schemeClr val="bg1"/>
                          </a:solidFill>
                          <a:latin typeface="Lucida Sans Unicode" panose="020B0602030504020204" pitchFamily="34" charset="0"/>
                          <a:cs typeface="Lucida Sans Unicode" panose="020B0602030504020204" pitchFamily="34" charset="0"/>
                        </a:rPr>
                        <a:t>Don't Reuse it, long is better than complex, poetry.</a:t>
                      </a:r>
                    </a:p>
                  </a:txBody>
                  <a:tcPr>
                    <a:lnL w="12240">
                      <a:solidFill>
                        <a:srgbClr val="F8F8F8"/>
                      </a:solidFill>
                    </a:lnL>
                    <a:lnR w="12240">
                      <a:solidFill>
                        <a:srgbClr val="F8F8F8"/>
                      </a:solidFill>
                    </a:lnR>
                    <a:lnT w="12240">
                      <a:solidFill>
                        <a:srgbClr val="F8F8F8"/>
                      </a:solidFill>
                    </a:lnT>
                    <a:lnB w="12240">
                      <a:solidFill>
                        <a:srgbClr val="F8F8F8"/>
                      </a:solidFill>
                    </a:lnB>
                    <a:solidFill>
                      <a:srgbClr val="F96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0EDFAE3C-DA55-47E0-A633-E695677998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16"/>
          <a:stretch/>
        </p:blipFill>
        <p:spPr>
          <a:xfrm>
            <a:off x="4809162" y="1558699"/>
            <a:ext cx="1440911" cy="12144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图片 1"/>
          <p:cNvPicPr/>
          <p:nvPr/>
        </p:nvPicPr>
        <p:blipFill>
          <a:blip r:embed="rId2"/>
          <a:stretch/>
        </p:blipFill>
        <p:spPr>
          <a:xfrm>
            <a:off x="0" y="360"/>
            <a:ext cx="6399360" cy="3598200"/>
          </a:xfrm>
          <a:prstGeom prst="rect">
            <a:avLst/>
          </a:prstGeom>
          <a:ln>
            <a:noFill/>
          </a:ln>
        </p:spPr>
      </p:pic>
      <p:pic>
        <p:nvPicPr>
          <p:cNvPr id="192" name="图片 4"/>
          <p:cNvPicPr/>
          <p:nvPr/>
        </p:nvPicPr>
        <p:blipFill>
          <a:blip r:embed="rId3"/>
          <a:stretch/>
        </p:blipFill>
        <p:spPr>
          <a:xfrm>
            <a:off x="3724920" y="3242880"/>
            <a:ext cx="1560960" cy="204120"/>
          </a:xfrm>
          <a:prstGeom prst="rect">
            <a:avLst/>
          </a:prstGeom>
          <a:ln>
            <a:noFill/>
          </a:ln>
        </p:spPr>
      </p:pic>
      <p:pic>
        <p:nvPicPr>
          <p:cNvPr id="193" name="图片 6"/>
          <p:cNvPicPr/>
          <p:nvPr/>
        </p:nvPicPr>
        <p:blipFill>
          <a:blip r:embed="rId4"/>
          <a:stretch/>
        </p:blipFill>
        <p:spPr>
          <a:xfrm>
            <a:off x="5372280" y="3204720"/>
            <a:ext cx="784080" cy="242280"/>
          </a:xfrm>
          <a:prstGeom prst="rect">
            <a:avLst/>
          </a:prstGeom>
          <a:ln>
            <a:noFill/>
          </a:ln>
        </p:spPr>
      </p:pic>
      <p:pic>
        <p:nvPicPr>
          <p:cNvPr id="194" name="图片 7"/>
          <p:cNvPicPr/>
          <p:nvPr/>
        </p:nvPicPr>
        <p:blipFill>
          <a:blip r:embed="rId5"/>
          <a:stretch/>
        </p:blipFill>
        <p:spPr>
          <a:xfrm>
            <a:off x="123840" y="158040"/>
            <a:ext cx="501480" cy="774720"/>
          </a:xfrm>
          <a:prstGeom prst="rect">
            <a:avLst/>
          </a:prstGeom>
          <a:ln>
            <a:noFill/>
          </a:ln>
        </p:spPr>
      </p:pic>
      <p:sp>
        <p:nvSpPr>
          <p:cNvPr id="195" name="CustomShape 1"/>
          <p:cNvSpPr/>
          <p:nvPr/>
        </p:nvSpPr>
        <p:spPr>
          <a:xfrm>
            <a:off x="513720" y="1401840"/>
            <a:ext cx="5483160" cy="66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780" b="0" strike="noStrike" spc="-1">
                <a:solidFill>
                  <a:srgbClr val="F8F8F8"/>
                </a:solidFill>
                <a:latin typeface="思源黑体 CN Heavy"/>
                <a:ea typeface="思源黑体 CN Heavy"/>
              </a:rPr>
              <a:t>THANKS！</a:t>
            </a:r>
            <a:endParaRPr lang="en-US" sz="378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4472C4"/>
      </a:lt2>
      <a:accent1>
        <a:srgbClr val="4472C4"/>
      </a:accent1>
      <a:accent2>
        <a:srgbClr val="ED7D31"/>
      </a:accent2>
      <a:accent3>
        <a:srgbClr val="F8F8F8"/>
      </a:accent3>
      <a:accent4>
        <a:srgbClr val="FFC000"/>
      </a:accent4>
      <a:accent5>
        <a:srgbClr val="5B9BD5"/>
      </a:accent5>
      <a:accent6>
        <a:srgbClr val="954F72"/>
      </a:accent6>
      <a:hlink>
        <a:srgbClr val="FF0000"/>
      </a:hlink>
      <a:folHlink>
        <a:srgbClr val="4472C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4472C4"/>
      </a:lt2>
      <a:accent1>
        <a:srgbClr val="4472C4"/>
      </a:accent1>
      <a:accent2>
        <a:srgbClr val="ED7D31"/>
      </a:accent2>
      <a:accent3>
        <a:srgbClr val="F8F8F8"/>
      </a:accent3>
      <a:accent4>
        <a:srgbClr val="FFC000"/>
      </a:accent4>
      <a:accent5>
        <a:srgbClr val="5B9BD5"/>
      </a:accent5>
      <a:accent6>
        <a:srgbClr val="954F72"/>
      </a:accent6>
      <a:hlink>
        <a:srgbClr val="FF0000"/>
      </a:hlink>
      <a:folHlink>
        <a:srgbClr val="4472C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4472C4"/>
      </a:lt2>
      <a:accent1>
        <a:srgbClr val="4472C4"/>
      </a:accent1>
      <a:accent2>
        <a:srgbClr val="ED7D31"/>
      </a:accent2>
      <a:accent3>
        <a:srgbClr val="F8F8F8"/>
      </a:accent3>
      <a:accent4>
        <a:srgbClr val="FFC000"/>
      </a:accent4>
      <a:accent5>
        <a:srgbClr val="5B9BD5"/>
      </a:accent5>
      <a:accent6>
        <a:srgbClr val="954F72"/>
      </a:accent6>
      <a:hlink>
        <a:srgbClr val="FF0000"/>
      </a:hlink>
      <a:folHlink>
        <a:srgbClr val="4472C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4472C4"/>
      </a:lt2>
      <a:accent1>
        <a:srgbClr val="4472C4"/>
      </a:accent1>
      <a:accent2>
        <a:srgbClr val="ED7D31"/>
      </a:accent2>
      <a:accent3>
        <a:srgbClr val="F8F8F8"/>
      </a:accent3>
      <a:accent4>
        <a:srgbClr val="FFC000"/>
      </a:accent4>
      <a:accent5>
        <a:srgbClr val="5B9BD5"/>
      </a:accent5>
      <a:accent6>
        <a:srgbClr val="954F72"/>
      </a:accent6>
      <a:hlink>
        <a:srgbClr val="FF0000"/>
      </a:hlink>
      <a:folHlink>
        <a:srgbClr val="4472C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2048</TotalTime>
  <Words>468</Words>
  <Application>Microsoft Office PowerPoint</Application>
  <PresentationFormat>自定义</PresentationFormat>
  <Paragraphs>126</Paragraphs>
  <Slides>19</Slides>
  <Notes>5</Notes>
  <HiddenSlides>0</HiddenSlides>
  <MMClips>3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思源黑体 CN Heavy</vt:lpstr>
      <vt:lpstr>Arial</vt:lpstr>
      <vt:lpstr>Lucida Sans Unicode</vt:lpstr>
      <vt:lpstr>Segoe UI Symbol</vt:lpstr>
      <vt:lpstr>Symbol</vt:lpstr>
      <vt:lpstr>Times New Roman</vt:lpstr>
      <vt:lpstr>Wingdings</vt:lpstr>
      <vt:lpstr>Office Theme</vt:lpstr>
      <vt:lpstr>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selfighter@yahoo.com</dc:creator>
  <dc:description/>
  <cp:lastModifiedBy>jodetemsn maricamsn</cp:lastModifiedBy>
  <cp:revision>97</cp:revision>
  <dcterms:created xsi:type="dcterms:W3CDTF">2017-06-03T03:31:56Z</dcterms:created>
  <dcterms:modified xsi:type="dcterms:W3CDTF">2019-05-16T16:37:28Z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5</vt:i4>
  </property>
  <property fmtid="{D5CDD505-2E9C-101B-9397-08002B2CF9AE}" pid="8" name="PresentationFormat">
    <vt:lpwstr>自定义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17</vt:i4>
  </property>
</Properties>
</file>