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10.jpg" ContentType="image/png"/>
  <Override PartName="/ppt/media/image11.jp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713" r:id="rId2"/>
  </p:sldMasterIdLst>
  <p:notesMasterIdLst>
    <p:notesMasterId r:id="rId26"/>
  </p:notesMasterIdLst>
  <p:sldIdLst>
    <p:sldId id="264" r:id="rId3"/>
    <p:sldId id="256" r:id="rId4"/>
    <p:sldId id="265" r:id="rId5"/>
    <p:sldId id="266" r:id="rId6"/>
    <p:sldId id="294" r:id="rId7"/>
    <p:sldId id="267" r:id="rId8"/>
    <p:sldId id="272" r:id="rId9"/>
    <p:sldId id="274" r:id="rId10"/>
    <p:sldId id="277" r:id="rId11"/>
    <p:sldId id="278" r:id="rId12"/>
    <p:sldId id="283" r:id="rId13"/>
    <p:sldId id="284" r:id="rId14"/>
    <p:sldId id="290" r:id="rId15"/>
    <p:sldId id="275" r:id="rId16"/>
    <p:sldId id="289" r:id="rId17"/>
    <p:sldId id="286" r:id="rId18"/>
    <p:sldId id="293" r:id="rId19"/>
    <p:sldId id="291" r:id="rId20"/>
    <p:sldId id="292" r:id="rId21"/>
    <p:sldId id="276" r:id="rId22"/>
    <p:sldId id="295" r:id="rId23"/>
    <p:sldId id="296" r:id="rId24"/>
    <p:sldId id="262" r:id="rId25"/>
  </p:sldIdLst>
  <p:sldSz cx="6400800" cy="3600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lfighter@yahoo.com" initials="s" lastIdx="0" clrIdx="0">
    <p:extLst/>
  </p:cmAuthor>
  <p:cmAuthor id="2" name="selfighter@yahoo.com" initials="s [2]" lastIdx="0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9" autoAdjust="0"/>
    <p:restoredTop sz="86404"/>
  </p:normalViewPr>
  <p:slideViewPr>
    <p:cSldViewPr snapToGrid="0" snapToObjects="1">
      <p:cViewPr varScale="1">
        <p:scale>
          <a:sx n="173" d="100"/>
          <a:sy n="173" d="100"/>
        </p:scale>
        <p:origin x="184" y="272"/>
      </p:cViewPr>
      <p:guideLst/>
    </p:cSldViewPr>
  </p:slideViewPr>
  <p:outlineViewPr>
    <p:cViewPr>
      <p:scale>
        <a:sx n="33" d="100"/>
        <a:sy n="33" d="100"/>
      </p:scale>
      <p:origin x="0" y="-1292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fbf2eca611d1cafb/gipon/hwmbpt%20update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fbf2eca611d1cafb/gipon/hwmbpt%20updated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fbf2eca611d1cafb/gipon/hwmbpt%20updated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fbf2eca611d1cafb/gipon/hwmbpt%20updated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fbf2eca611d1cafb/gipon/hwmbpt%20updated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fbf2eca611d1cafb/gipon/hwmbpt%20updated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fbf2eca611d1cafb/gipon/hwmbpt%20updated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fbf2eca611d1cafb/gipon/hwmbpt%20update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110"/>
      <c:depthPercent val="100"/>
      <c:rAngAx val="0"/>
      <c:perspective val="4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'[hwmbpt updated.xlsx]Surface rel (2)'!$I$10</c:f>
              <c:strCache>
                <c:ptCount val="1"/>
                <c:pt idx="0">
                  <c:v>_ST_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8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58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58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(2)'!$H$11:$H$14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(2)'!$I$11:$I$14</c:f>
              <c:numCache>
                <c:formatCode>General</c:formatCode>
                <c:ptCount val="4"/>
                <c:pt idx="0">
                  <c:v>11.926666666666668</c:v>
                </c:pt>
                <c:pt idx="1">
                  <c:v>8.7133333333333329</c:v>
                </c:pt>
                <c:pt idx="2">
                  <c:v>2.6666666666666665</c:v>
                </c:pt>
                <c:pt idx="3">
                  <c:v>3.6966666666666668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D2-544C-ABE2-B73F895347C3}"/>
            </c:ext>
          </c:extLst>
        </c:ser>
        <c:ser>
          <c:idx val="1"/>
          <c:order val="1"/>
          <c:tx>
            <c:strRef>
              <c:f>'[hwmbpt updated.xlsx]Surface rel (2)'!$J$10</c:f>
              <c:strCache>
                <c:ptCount val="1"/>
                <c:pt idx="0">
                  <c:v>_SF_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86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86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8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(2)'!$H$11:$H$14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(2)'!$J$11:$J$14</c:f>
              <c:numCache>
                <c:formatCode>General</c:formatCode>
                <c:ptCount val="4"/>
                <c:pt idx="0">
                  <c:v>7.3233333333333333</c:v>
                </c:pt>
                <c:pt idx="1">
                  <c:v>7.0333333333333341</c:v>
                </c:pt>
                <c:pt idx="2">
                  <c:v>2.9466666666666668</c:v>
                </c:pt>
                <c:pt idx="3">
                  <c:v>2.9033333333333338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D2-544C-ABE2-B73F895347C3}"/>
            </c:ext>
          </c:extLst>
        </c:ser>
        <c:ser>
          <c:idx val="2"/>
          <c:order val="2"/>
          <c:tx>
            <c:strRef>
              <c:f>'[hwmbpt updated.xlsx]Surface rel (2)'!$K$10</c:f>
              <c:strCache>
                <c:ptCount val="1"/>
                <c:pt idx="0">
                  <c:v>_NT_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86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86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8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(2)'!$H$11:$H$14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(2)'!$K$11:$K$14</c:f>
              <c:numCache>
                <c:formatCode>General</c:formatCode>
                <c:ptCount val="4"/>
                <c:pt idx="0">
                  <c:v>4.9333333333333336</c:v>
                </c:pt>
                <c:pt idx="1">
                  <c:v>6.623333333333334</c:v>
                </c:pt>
                <c:pt idx="2">
                  <c:v>7.4899999999999993</c:v>
                </c:pt>
                <c:pt idx="3">
                  <c:v>4.8766666666666669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D2-544C-ABE2-B73F895347C3}"/>
            </c:ext>
          </c:extLst>
        </c:ser>
        <c:ser>
          <c:idx val="3"/>
          <c:order val="3"/>
          <c:tx>
            <c:strRef>
              <c:f>'[hwmbpt updated.xlsx]Surface rel (2)'!$L$10</c:f>
              <c:strCache>
                <c:ptCount val="1"/>
                <c:pt idx="0">
                  <c:v>_NF_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8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58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58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(2)'!$H$11:$H$14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(2)'!$L$11:$L$14</c:f>
              <c:numCache>
                <c:formatCode>General</c:formatCode>
                <c:ptCount val="4"/>
                <c:pt idx="0">
                  <c:v>7.1133333333333333</c:v>
                </c:pt>
                <c:pt idx="1">
                  <c:v>4.1133333333333333</c:v>
                </c:pt>
                <c:pt idx="2">
                  <c:v>6.753333333333333</c:v>
                </c:pt>
                <c:pt idx="3">
                  <c:v>10.910000000000002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D2-544C-ABE2-B73F895347C3}"/>
            </c:ext>
          </c:extLst>
        </c:ser>
        <c:bandFmts>
          <c:bandFmt>
            <c:idx val="0"/>
            <c:spPr>
              <a:gradFill rotWithShape="1">
                <a:gsLst>
                  <a:gs pos="0">
                    <a:schemeClr val="accent2">
                      <a:shade val="41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41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41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"/>
            <c:spPr>
              <a:gradFill rotWithShape="1">
                <a:gsLst>
                  <a:gs pos="0">
                    <a:schemeClr val="accent2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2"/>
            <c:spPr>
              <a:gradFill rotWithShape="1">
                <a:gsLst>
                  <a:gs pos="0">
                    <a:schemeClr val="accent2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3"/>
            <c:spPr>
              <a:gradFill rotWithShape="1">
                <a:gsLst>
                  <a:gs pos="0">
                    <a:schemeClr val="accent2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4"/>
            <c:spPr>
              <a:gradFill rotWithShape="1">
                <a:gsLst>
                  <a:gs pos="0">
                    <a:schemeClr val="accent2">
                      <a:shade val="8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8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8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5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6"/>
            <c:spPr>
              <a:gradFill rotWithShape="1">
                <a:gsLst>
                  <a:gs pos="0">
                    <a:schemeClr val="accent2">
                      <a:tint val="8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8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8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7"/>
            <c:spPr>
              <a:gradFill rotWithShape="1">
                <a:gsLst>
                  <a:gs pos="0">
                    <a:schemeClr val="accent2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8"/>
            <c:spPr>
              <a:gradFill rotWithShape="1">
                <a:gsLst>
                  <a:gs pos="0">
                    <a:schemeClr val="accent2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9"/>
            <c:spPr>
              <a:gradFill rotWithShape="1">
                <a:gsLst>
                  <a:gs pos="0">
                    <a:schemeClr val="accent2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0"/>
            <c:spPr>
              <a:gradFill rotWithShape="1">
                <a:gsLst>
                  <a:gs pos="0">
                    <a:schemeClr val="accent2">
                      <a:tint val="4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4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4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1"/>
            <c:spPr>
              <a:gradFill rotWithShape="1">
                <a:gsLst>
                  <a:gs pos="0">
                    <a:schemeClr val="accent2">
                      <a:tint val="3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3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3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2"/>
            <c:spPr>
              <a:gradFill rotWithShape="1">
                <a:gsLst>
                  <a:gs pos="0">
                    <a:schemeClr val="accent2">
                      <a:tint val="1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1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1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3"/>
            <c:spPr>
              <a:gradFill rotWithShape="1">
                <a:gsLst>
                  <a:gs pos="0">
                    <a:schemeClr val="accent2">
                      <a:tint val="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4"/>
            <c:spPr>
              <a:gradFill rotWithShape="1">
                <a:gsLst>
                  <a:gs pos="0">
                    <a:schemeClr val="accent2">
                      <a:tint val="9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9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9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</c:bandFmts>
        <c:axId val="-678993408"/>
        <c:axId val="-678991120"/>
        <c:axId val="-678989344"/>
      </c:surface3DChart>
      <c:catAx>
        <c:axId val="-678993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78991120"/>
        <c:crosses val="autoZero"/>
        <c:auto val="1"/>
        <c:lblAlgn val="ctr"/>
        <c:lblOffset val="100"/>
        <c:noMultiLvlLbl val="0"/>
      </c:catAx>
      <c:valAx>
        <c:axId val="-678991120"/>
        <c:scaling>
          <c:orientation val="minMax"/>
          <c:max val="20"/>
          <c:min val="0"/>
        </c:scaling>
        <c:delete val="1"/>
        <c:axPos val="r"/>
        <c:numFmt formatCode="General" sourceLinked="0"/>
        <c:majorTickMark val="out"/>
        <c:minorTickMark val="none"/>
        <c:tickLblPos val="nextTo"/>
        <c:crossAx val="-678993408"/>
        <c:crosses val="autoZero"/>
        <c:crossBetween val="midCat"/>
      </c:valAx>
      <c:serAx>
        <c:axId val="-67898934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78991120"/>
        <c:crosses val="autoZero"/>
      </c:ser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110"/>
      <c:depthPercent val="100"/>
      <c:rAngAx val="0"/>
      <c:perspective val="40"/>
    </c:view3D>
    <c:floor>
      <c:thickness val="0"/>
      <c:spPr>
        <a:noFill/>
        <a:ln w="6350" cap="flat" cmpd="sng" algn="ctr">
          <a:noFill/>
          <a:prstDash val="solid"/>
          <a:round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'[hwmbpt updated.xlsx]Surface rel (2)'!$I$1</c:f>
              <c:strCache>
                <c:ptCount val="1"/>
                <c:pt idx="0">
                  <c:v>_ST_</c:v>
                </c:pt>
              </c:strCache>
            </c:strRef>
          </c:tx>
          <c:spPr>
            <a:solidFill>
              <a:schemeClr val="accent2">
                <a:shade val="58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(2)'!$H$2:$H$5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(2)'!$I$2:$I$5</c:f>
              <c:numCache>
                <c:formatCode>General</c:formatCode>
                <c:ptCount val="4"/>
                <c:pt idx="0">
                  <c:v>12.5</c:v>
                </c:pt>
                <c:pt idx="1">
                  <c:v>7.5</c:v>
                </c:pt>
                <c:pt idx="2">
                  <c:v>3.75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82-F045-8B88-59FEAF751F87}"/>
            </c:ext>
          </c:extLst>
        </c:ser>
        <c:ser>
          <c:idx val="1"/>
          <c:order val="1"/>
          <c:tx>
            <c:strRef>
              <c:f>'[hwmbpt updated.xlsx]Surface rel (2)'!$J$1</c:f>
              <c:strCache>
                <c:ptCount val="1"/>
                <c:pt idx="0">
                  <c:v>_SF_</c:v>
                </c:pt>
              </c:strCache>
            </c:strRef>
          </c:tx>
          <c:spPr>
            <a:solidFill>
              <a:schemeClr val="accent2">
                <a:shade val="86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(2)'!$H$2:$H$5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(2)'!$J$2:$J$5</c:f>
              <c:numCache>
                <c:formatCode>General</c:formatCode>
                <c:ptCount val="4"/>
                <c:pt idx="0">
                  <c:v>10</c:v>
                </c:pt>
                <c:pt idx="1">
                  <c:v>5</c:v>
                </c:pt>
                <c:pt idx="2">
                  <c:v>1.25</c:v>
                </c:pt>
                <c:pt idx="3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82-F045-8B88-59FEAF751F87}"/>
            </c:ext>
          </c:extLst>
        </c:ser>
        <c:ser>
          <c:idx val="2"/>
          <c:order val="2"/>
          <c:tx>
            <c:strRef>
              <c:f>'[hwmbpt updated.xlsx]Surface rel (2)'!$K$1</c:f>
              <c:strCache>
                <c:ptCount val="1"/>
                <c:pt idx="0">
                  <c:v>_NT_</c:v>
                </c:pt>
              </c:strCache>
            </c:strRef>
          </c:tx>
          <c:spPr>
            <a:solidFill>
              <a:schemeClr val="accent2">
                <a:tint val="86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(2)'!$H$2:$H$5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(2)'!$K$2:$K$5</c:f>
              <c:numCache>
                <c:formatCode>General</c:formatCode>
                <c:ptCount val="4"/>
                <c:pt idx="0">
                  <c:v>2.5</c:v>
                </c:pt>
                <c:pt idx="1">
                  <c:v>1.25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82-F045-8B88-59FEAF751F87}"/>
            </c:ext>
          </c:extLst>
        </c:ser>
        <c:ser>
          <c:idx val="3"/>
          <c:order val="3"/>
          <c:tx>
            <c:strRef>
              <c:f>'[hwmbpt updated.xlsx]Surface rel (2)'!$L$1</c:f>
              <c:strCache>
                <c:ptCount val="1"/>
                <c:pt idx="0">
                  <c:v>_NF_</c:v>
                </c:pt>
              </c:strCache>
            </c:strRef>
          </c:tx>
          <c:spPr>
            <a:solidFill>
              <a:schemeClr val="accent2">
                <a:tint val="58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(2)'!$H$2:$H$5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(2)'!$L$2:$L$5</c:f>
              <c:numCache>
                <c:formatCode>General</c:formatCode>
                <c:ptCount val="4"/>
                <c:pt idx="0">
                  <c:v>13.75</c:v>
                </c:pt>
                <c:pt idx="1">
                  <c:v>5</c:v>
                </c:pt>
                <c:pt idx="2">
                  <c:v>7.5</c:v>
                </c:pt>
                <c:pt idx="3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82-F045-8B88-59FEAF751F87}"/>
            </c:ext>
          </c:extLst>
        </c:ser>
        <c:bandFmts>
          <c:bandFmt>
            <c:idx val="0"/>
            <c:spPr>
              <a:solidFill>
                <a:schemeClr val="accent2">
                  <a:shade val="41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"/>
            <c:spPr>
              <a:solidFill>
                <a:schemeClr val="accent2">
                  <a:shade val="53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2"/>
            <c:spPr>
              <a:solidFill>
                <a:schemeClr val="accent2">
                  <a:shade val="65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3"/>
            <c:spPr>
              <a:solidFill>
                <a:schemeClr val="accent2">
                  <a:shade val="76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4"/>
            <c:spPr>
              <a:solidFill>
                <a:schemeClr val="accent2">
                  <a:shade val="88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5"/>
            <c:spPr>
              <a:solidFill>
                <a:schemeClr val="accent2"/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6"/>
            <c:spPr>
              <a:solidFill>
                <a:schemeClr val="accent2">
                  <a:tint val="89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7"/>
            <c:spPr>
              <a:solidFill>
                <a:schemeClr val="accent2">
                  <a:tint val="77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8"/>
            <c:spPr>
              <a:solidFill>
                <a:schemeClr val="accent2">
                  <a:tint val="65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9"/>
            <c:spPr>
              <a:solidFill>
                <a:schemeClr val="accent2">
                  <a:tint val="54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0"/>
            <c:spPr>
              <a:solidFill>
                <a:schemeClr val="accent2">
                  <a:tint val="42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1"/>
            <c:spPr>
              <a:solidFill>
                <a:schemeClr val="accent2">
                  <a:tint val="30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2"/>
            <c:spPr>
              <a:solidFill>
                <a:schemeClr val="accent2">
                  <a:tint val="19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3"/>
            <c:spPr>
              <a:solidFill>
                <a:schemeClr val="accent2">
                  <a:tint val="7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4"/>
            <c:spPr>
              <a:solidFill>
                <a:schemeClr val="accent2">
                  <a:tint val="95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</c:bandFmts>
        <c:axId val="-678993408"/>
        <c:axId val="-678991120"/>
        <c:axId val="-678989344"/>
      </c:surface3DChart>
      <c:catAx>
        <c:axId val="-67899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78991120"/>
        <c:crosses val="autoZero"/>
        <c:auto val="1"/>
        <c:lblAlgn val="ctr"/>
        <c:lblOffset val="100"/>
        <c:noMultiLvlLbl val="0"/>
      </c:catAx>
      <c:valAx>
        <c:axId val="-678991120"/>
        <c:scaling>
          <c:orientation val="minMax"/>
          <c:max val="20"/>
        </c:scaling>
        <c:delete val="1"/>
        <c:axPos val="r"/>
        <c:numFmt formatCode="General" sourceLinked="0"/>
        <c:majorTickMark val="none"/>
        <c:minorTickMark val="none"/>
        <c:tickLblPos val="nextTo"/>
        <c:crossAx val="-678993408"/>
        <c:crosses val="autoZero"/>
        <c:crossBetween val="midCat"/>
      </c:valAx>
      <c:serAx>
        <c:axId val="-6789893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78991120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tx1">
        <a:alpha val="0"/>
      </a:schemeClr>
    </a:solidFill>
    <a:ln w="6350" cap="flat" cmpd="sng" algn="ctr">
      <a:noFill/>
      <a:prstDash val="solid"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110"/>
      <c:depthPercent val="100"/>
      <c:rAngAx val="0"/>
      <c:perspective val="4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'[hwmbpt updated.xlsx]Surface rel (2)'!$C$1</c:f>
              <c:strCache>
                <c:ptCount val="1"/>
                <c:pt idx="0">
                  <c:v>_ST_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8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58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58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(2)'!$B$2:$B$5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(2)'!$C$2:$C$5</c:f>
              <c:numCache>
                <c:formatCode>General</c:formatCode>
                <c:ptCount val="4"/>
                <c:pt idx="0">
                  <c:v>19.61</c:v>
                </c:pt>
                <c:pt idx="1">
                  <c:v>11.76</c:v>
                </c:pt>
                <c:pt idx="2">
                  <c:v>1.96</c:v>
                </c:pt>
                <c:pt idx="3">
                  <c:v>1.96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24-8A47-8206-2F93EDB3BD4C}"/>
            </c:ext>
          </c:extLst>
        </c:ser>
        <c:ser>
          <c:idx val="1"/>
          <c:order val="1"/>
          <c:tx>
            <c:strRef>
              <c:f>'[hwmbpt updated.xlsx]Surface rel (2)'!$D$1</c:f>
              <c:strCache>
                <c:ptCount val="1"/>
                <c:pt idx="0">
                  <c:v>_SF_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86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86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8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(2)'!$B$2:$B$5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(2)'!$D$2:$D$5</c:f>
              <c:numCache>
                <c:formatCode>General</c:formatCode>
                <c:ptCount val="4"/>
                <c:pt idx="0">
                  <c:v>7.84</c:v>
                </c:pt>
                <c:pt idx="1">
                  <c:v>7.84</c:v>
                </c:pt>
                <c:pt idx="2">
                  <c:v>3.92</c:v>
                </c:pt>
                <c:pt idx="3">
                  <c:v>3.92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24-8A47-8206-2F93EDB3BD4C}"/>
            </c:ext>
          </c:extLst>
        </c:ser>
        <c:ser>
          <c:idx val="2"/>
          <c:order val="2"/>
          <c:tx>
            <c:strRef>
              <c:f>'[hwmbpt updated.xlsx]Surface rel (2)'!$E$1</c:f>
              <c:strCache>
                <c:ptCount val="1"/>
                <c:pt idx="0">
                  <c:v>_NT_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86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86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8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(2)'!$B$2:$B$5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(2)'!$E$2:$E$5</c:f>
              <c:numCache>
                <c:formatCode>General</c:formatCode>
                <c:ptCount val="4"/>
                <c:pt idx="0">
                  <c:v>5.88</c:v>
                </c:pt>
                <c:pt idx="1">
                  <c:v>9.8000000000000007</c:v>
                </c:pt>
                <c:pt idx="2">
                  <c:v>7.84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24-8A47-8206-2F93EDB3BD4C}"/>
            </c:ext>
          </c:extLst>
        </c:ser>
        <c:ser>
          <c:idx val="3"/>
          <c:order val="3"/>
          <c:tx>
            <c:strRef>
              <c:f>'[hwmbpt updated.xlsx]Surface rel (2)'!$F$1</c:f>
              <c:strCache>
                <c:ptCount val="1"/>
                <c:pt idx="0">
                  <c:v>_NF_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8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58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58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(2)'!$B$2:$B$5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(2)'!$F$2:$F$5</c:f>
              <c:numCache>
                <c:formatCode>General</c:formatCode>
                <c:ptCount val="4"/>
                <c:pt idx="0">
                  <c:v>3.92</c:v>
                </c:pt>
                <c:pt idx="1">
                  <c:v>0</c:v>
                </c:pt>
                <c:pt idx="2">
                  <c:v>5.88</c:v>
                </c:pt>
                <c:pt idx="3">
                  <c:v>7.84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24-8A47-8206-2F93EDB3BD4C}"/>
            </c:ext>
          </c:extLst>
        </c:ser>
        <c:bandFmts>
          <c:bandFmt>
            <c:idx val="0"/>
            <c:spPr>
              <a:gradFill rotWithShape="1">
                <a:gsLst>
                  <a:gs pos="0">
                    <a:schemeClr val="accent2">
                      <a:shade val="41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41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41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"/>
            <c:spPr>
              <a:gradFill rotWithShape="1">
                <a:gsLst>
                  <a:gs pos="0">
                    <a:schemeClr val="accent2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2"/>
            <c:spPr>
              <a:gradFill rotWithShape="1">
                <a:gsLst>
                  <a:gs pos="0">
                    <a:schemeClr val="accent2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3"/>
            <c:spPr>
              <a:gradFill rotWithShape="1">
                <a:gsLst>
                  <a:gs pos="0">
                    <a:schemeClr val="accent2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4"/>
            <c:spPr>
              <a:gradFill rotWithShape="1">
                <a:gsLst>
                  <a:gs pos="0">
                    <a:schemeClr val="accent2">
                      <a:shade val="8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8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8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5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6"/>
            <c:spPr>
              <a:gradFill rotWithShape="1">
                <a:gsLst>
                  <a:gs pos="0">
                    <a:schemeClr val="accent2">
                      <a:tint val="8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8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8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7"/>
            <c:spPr>
              <a:gradFill rotWithShape="1">
                <a:gsLst>
                  <a:gs pos="0">
                    <a:schemeClr val="accent2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8"/>
            <c:spPr>
              <a:gradFill rotWithShape="1">
                <a:gsLst>
                  <a:gs pos="0">
                    <a:schemeClr val="accent2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9"/>
            <c:spPr>
              <a:gradFill rotWithShape="1">
                <a:gsLst>
                  <a:gs pos="0">
                    <a:schemeClr val="accent2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0"/>
            <c:spPr>
              <a:gradFill rotWithShape="1">
                <a:gsLst>
                  <a:gs pos="0">
                    <a:schemeClr val="accent2">
                      <a:tint val="4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4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4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1"/>
            <c:spPr>
              <a:gradFill rotWithShape="1">
                <a:gsLst>
                  <a:gs pos="0">
                    <a:schemeClr val="accent2">
                      <a:tint val="3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3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3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2"/>
            <c:spPr>
              <a:gradFill rotWithShape="1">
                <a:gsLst>
                  <a:gs pos="0">
                    <a:schemeClr val="accent2">
                      <a:tint val="1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1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1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3"/>
            <c:spPr>
              <a:gradFill rotWithShape="1">
                <a:gsLst>
                  <a:gs pos="0">
                    <a:schemeClr val="accent2">
                      <a:tint val="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4"/>
            <c:spPr>
              <a:gradFill rotWithShape="1">
                <a:gsLst>
                  <a:gs pos="0">
                    <a:schemeClr val="accent2">
                      <a:tint val="9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9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9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</c:bandFmts>
        <c:axId val="-779024816"/>
        <c:axId val="-779021984"/>
        <c:axId val="-779019664"/>
      </c:surface3DChart>
      <c:catAx>
        <c:axId val="-77902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79021984"/>
        <c:crosses val="autoZero"/>
        <c:auto val="1"/>
        <c:lblAlgn val="ctr"/>
        <c:lblOffset val="100"/>
        <c:noMultiLvlLbl val="0"/>
      </c:catAx>
      <c:valAx>
        <c:axId val="-779021984"/>
        <c:scaling>
          <c:orientation val="minMax"/>
          <c:max val="20"/>
        </c:scaling>
        <c:delete val="1"/>
        <c:axPos val="r"/>
        <c:numFmt formatCode="General" sourceLinked="0"/>
        <c:majorTickMark val="out"/>
        <c:minorTickMark val="none"/>
        <c:tickLblPos val="nextTo"/>
        <c:crossAx val="-779024816"/>
        <c:crosses val="autoZero"/>
        <c:crossBetween val="midCat"/>
      </c:valAx>
      <c:serAx>
        <c:axId val="-7790196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79021984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110"/>
      <c:depthPercent val="100"/>
      <c:rAngAx val="0"/>
      <c:perspective val="40"/>
    </c:view3D>
    <c:floor>
      <c:thickness val="0"/>
      <c:spPr>
        <a:noFill/>
        <a:ln w="6350" cap="flat" cmpd="sng" algn="ctr">
          <a:noFill/>
          <a:prstDash val="solid"/>
          <a:round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'[hwmbpt updated.xlsx]Surface rel (2)'!$C$10</c:f>
              <c:strCache>
                <c:ptCount val="1"/>
                <c:pt idx="0">
                  <c:v>_ST_</c:v>
                </c:pt>
              </c:strCache>
            </c:strRef>
          </c:tx>
          <c:spPr>
            <a:solidFill>
              <a:schemeClr val="accent2">
                <a:shade val="58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(2)'!$B$11:$B$14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(2)'!$C$11:$C$14</c:f>
              <c:numCache>
                <c:formatCode>General</c:formatCode>
                <c:ptCount val="4"/>
                <c:pt idx="0">
                  <c:v>3.67</c:v>
                </c:pt>
                <c:pt idx="1">
                  <c:v>6.88</c:v>
                </c:pt>
                <c:pt idx="2">
                  <c:v>2.29</c:v>
                </c:pt>
                <c:pt idx="3">
                  <c:v>4.13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2B-5240-93A8-BD4C93A06825}"/>
            </c:ext>
          </c:extLst>
        </c:ser>
        <c:ser>
          <c:idx val="1"/>
          <c:order val="1"/>
          <c:tx>
            <c:strRef>
              <c:f>'[hwmbpt updated.xlsx]Surface rel (2)'!$D$10</c:f>
              <c:strCache>
                <c:ptCount val="1"/>
                <c:pt idx="0">
                  <c:v>_SF_</c:v>
                </c:pt>
              </c:strCache>
            </c:strRef>
          </c:tx>
          <c:spPr>
            <a:solidFill>
              <a:schemeClr val="accent2">
                <a:shade val="86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(2)'!$B$11:$B$14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(2)'!$D$11:$D$14</c:f>
              <c:numCache>
                <c:formatCode>General</c:formatCode>
                <c:ptCount val="4"/>
                <c:pt idx="0">
                  <c:v>4.13</c:v>
                </c:pt>
                <c:pt idx="1">
                  <c:v>8.26</c:v>
                </c:pt>
                <c:pt idx="2">
                  <c:v>3.67</c:v>
                </c:pt>
                <c:pt idx="3">
                  <c:v>2.29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2B-5240-93A8-BD4C93A06825}"/>
            </c:ext>
          </c:extLst>
        </c:ser>
        <c:ser>
          <c:idx val="2"/>
          <c:order val="2"/>
          <c:tx>
            <c:strRef>
              <c:f>'[hwmbpt updated.xlsx]Surface rel (2)'!$E$10</c:f>
              <c:strCache>
                <c:ptCount val="1"/>
                <c:pt idx="0">
                  <c:v>_NT_</c:v>
                </c:pt>
              </c:strCache>
            </c:strRef>
          </c:tx>
          <c:spPr>
            <a:solidFill>
              <a:schemeClr val="accent2">
                <a:tint val="86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(2)'!$B$11:$B$14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(2)'!$E$11:$E$14</c:f>
              <c:numCache>
                <c:formatCode>General</c:formatCode>
                <c:ptCount val="4"/>
                <c:pt idx="0">
                  <c:v>6.42</c:v>
                </c:pt>
                <c:pt idx="1">
                  <c:v>8.82</c:v>
                </c:pt>
                <c:pt idx="2">
                  <c:v>9.6300000000000008</c:v>
                </c:pt>
                <c:pt idx="3">
                  <c:v>9.6300000000000008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2B-5240-93A8-BD4C93A06825}"/>
            </c:ext>
          </c:extLst>
        </c:ser>
        <c:ser>
          <c:idx val="3"/>
          <c:order val="3"/>
          <c:tx>
            <c:strRef>
              <c:f>'[hwmbpt updated.xlsx]Surface rel (2)'!$F$10</c:f>
              <c:strCache>
                <c:ptCount val="1"/>
                <c:pt idx="0">
                  <c:v>_NF_</c:v>
                </c:pt>
              </c:strCache>
            </c:strRef>
          </c:tx>
          <c:spPr>
            <a:solidFill>
              <a:schemeClr val="accent2">
                <a:tint val="58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 (2)'!$B$11:$B$14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 (2)'!$F$11:$F$14</c:f>
              <c:numCache>
                <c:formatCode>General</c:formatCode>
                <c:ptCount val="4"/>
                <c:pt idx="0">
                  <c:v>3.67</c:v>
                </c:pt>
                <c:pt idx="1">
                  <c:v>7.34</c:v>
                </c:pt>
                <c:pt idx="2">
                  <c:v>6.88</c:v>
                </c:pt>
                <c:pt idx="3">
                  <c:v>12.39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2B-5240-93A8-BD4C93A06825}"/>
            </c:ext>
          </c:extLst>
        </c:ser>
        <c:bandFmts>
          <c:bandFmt>
            <c:idx val="0"/>
            <c:spPr>
              <a:solidFill>
                <a:schemeClr val="accent2">
                  <a:shade val="41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"/>
            <c:spPr>
              <a:solidFill>
                <a:schemeClr val="accent2">
                  <a:shade val="53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2"/>
            <c:spPr>
              <a:solidFill>
                <a:schemeClr val="accent2">
                  <a:shade val="65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3"/>
            <c:spPr>
              <a:solidFill>
                <a:schemeClr val="accent2">
                  <a:shade val="76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4"/>
            <c:spPr>
              <a:solidFill>
                <a:schemeClr val="accent2">
                  <a:shade val="88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5"/>
            <c:spPr>
              <a:solidFill>
                <a:schemeClr val="accent2"/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6"/>
            <c:spPr>
              <a:solidFill>
                <a:schemeClr val="accent2">
                  <a:tint val="89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7"/>
            <c:spPr>
              <a:solidFill>
                <a:schemeClr val="accent2">
                  <a:tint val="77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8"/>
            <c:spPr>
              <a:solidFill>
                <a:schemeClr val="accent2">
                  <a:tint val="65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9"/>
            <c:spPr>
              <a:solidFill>
                <a:schemeClr val="accent2">
                  <a:tint val="54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0"/>
            <c:spPr>
              <a:solidFill>
                <a:schemeClr val="accent2">
                  <a:tint val="42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1"/>
            <c:spPr>
              <a:solidFill>
                <a:schemeClr val="accent2">
                  <a:tint val="30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2"/>
            <c:spPr>
              <a:solidFill>
                <a:schemeClr val="accent2">
                  <a:tint val="19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3"/>
            <c:spPr>
              <a:solidFill>
                <a:schemeClr val="accent2">
                  <a:tint val="7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4"/>
            <c:spPr>
              <a:solidFill>
                <a:schemeClr val="accent2">
                  <a:tint val="95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</c:bandFmts>
        <c:axId val="-716266592"/>
        <c:axId val="-716263920"/>
        <c:axId val="-715040192"/>
      </c:surface3DChart>
      <c:catAx>
        <c:axId val="-716266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16263920"/>
        <c:crosses val="autoZero"/>
        <c:auto val="1"/>
        <c:lblAlgn val="ctr"/>
        <c:lblOffset val="100"/>
        <c:noMultiLvlLbl val="0"/>
      </c:catAx>
      <c:valAx>
        <c:axId val="-716263920"/>
        <c:scaling>
          <c:orientation val="minMax"/>
          <c:max val="20"/>
        </c:scaling>
        <c:delete val="1"/>
        <c:axPos val="r"/>
        <c:numFmt formatCode="General" sourceLinked="0"/>
        <c:majorTickMark val="out"/>
        <c:minorTickMark val="none"/>
        <c:tickLblPos val="nextTo"/>
        <c:crossAx val="-716266592"/>
        <c:crosses val="autoZero"/>
        <c:crossBetween val="midCat"/>
      </c:valAx>
      <c:serAx>
        <c:axId val="-71504019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16263920"/>
        <c:crosses val="autoZero"/>
      </c:ser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110"/>
      <c:depthPercent val="100"/>
      <c:rAngAx val="0"/>
      <c:perspective val="40"/>
    </c:view3D>
    <c:floor>
      <c:thickness val="0"/>
      <c:spPr>
        <a:noFill/>
        <a:ln w="6350" cap="flat" cmpd="sng" algn="ctr">
          <a:noFill/>
          <a:prstDash val="solid"/>
          <a:round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'[hwmbpt updated.xlsx]Surface rel'!$O$13</c:f>
              <c:strCache>
                <c:ptCount val="1"/>
                <c:pt idx="0">
                  <c:v>_ST_</c:v>
                </c:pt>
              </c:strCache>
            </c:strRef>
          </c:tx>
          <c:spPr>
            <a:solidFill>
              <a:schemeClr val="accent2">
                <a:shade val="58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rel'!$N$14:$N$17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rel'!$O$14:$O$17</c:f>
              <c:numCache>
                <c:formatCode>General</c:formatCode>
                <c:ptCount val="4"/>
                <c:pt idx="0">
                  <c:v>0.57333333333333236</c:v>
                </c:pt>
                <c:pt idx="1">
                  <c:v>-1.2133333333333329</c:v>
                </c:pt>
                <c:pt idx="2">
                  <c:v>1.0833333333333335</c:v>
                </c:pt>
                <c:pt idx="3">
                  <c:v>1.3033333333333332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B6-274F-95A4-C219F303A839}"/>
            </c:ext>
          </c:extLst>
        </c:ser>
        <c:ser>
          <c:idx val="1"/>
          <c:order val="1"/>
          <c:tx>
            <c:strRef>
              <c:f>'[hwmbpt updated.xlsx]Surface rel'!$P$13</c:f>
              <c:strCache>
                <c:ptCount val="1"/>
                <c:pt idx="0">
                  <c:v>_SF_</c:v>
                </c:pt>
              </c:strCache>
            </c:strRef>
          </c:tx>
          <c:spPr>
            <a:solidFill>
              <a:schemeClr val="accent2">
                <a:shade val="86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rel'!$N$14:$N$17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rel'!$P$14:$P$17</c:f>
              <c:numCache>
                <c:formatCode>General</c:formatCode>
                <c:ptCount val="4"/>
                <c:pt idx="0">
                  <c:v>2.6766666666666667</c:v>
                </c:pt>
                <c:pt idx="1">
                  <c:v>-2.0333333333333341</c:v>
                </c:pt>
                <c:pt idx="2">
                  <c:v>-1.6966666666666668</c:v>
                </c:pt>
                <c:pt idx="3">
                  <c:v>-0.40333333333333377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B6-274F-95A4-C219F303A839}"/>
            </c:ext>
          </c:extLst>
        </c:ser>
        <c:ser>
          <c:idx val="2"/>
          <c:order val="2"/>
          <c:tx>
            <c:strRef>
              <c:f>'[hwmbpt updated.xlsx]Surface rel'!$Q$13</c:f>
              <c:strCache>
                <c:ptCount val="1"/>
                <c:pt idx="0">
                  <c:v>_NT_</c:v>
                </c:pt>
              </c:strCache>
            </c:strRef>
          </c:tx>
          <c:spPr>
            <a:solidFill>
              <a:schemeClr val="accent2">
                <a:tint val="86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rel'!$N$14:$N$17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rel'!$Q$14:$Q$17</c:f>
              <c:numCache>
                <c:formatCode>General</c:formatCode>
                <c:ptCount val="4"/>
                <c:pt idx="0">
                  <c:v>-2.4333333333333336</c:v>
                </c:pt>
                <c:pt idx="1">
                  <c:v>-5.373333333333334</c:v>
                </c:pt>
                <c:pt idx="2">
                  <c:v>-2.4899999999999993</c:v>
                </c:pt>
                <c:pt idx="3">
                  <c:v>0.12333333333333307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B6-274F-95A4-C219F303A839}"/>
            </c:ext>
          </c:extLst>
        </c:ser>
        <c:ser>
          <c:idx val="3"/>
          <c:order val="3"/>
          <c:tx>
            <c:strRef>
              <c:f>'[hwmbpt updated.xlsx]Surface rel'!$R$13</c:f>
              <c:strCache>
                <c:ptCount val="1"/>
                <c:pt idx="0">
                  <c:v>_NF_</c:v>
                </c:pt>
              </c:strCache>
            </c:strRef>
          </c:tx>
          <c:spPr>
            <a:solidFill>
              <a:schemeClr val="accent2">
                <a:tint val="58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rel'!$N$14:$N$17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rel'!$R$14:$R$17</c:f>
              <c:numCache>
                <c:formatCode>General</c:formatCode>
                <c:ptCount val="4"/>
                <c:pt idx="0">
                  <c:v>6.6366666666666667</c:v>
                </c:pt>
                <c:pt idx="1">
                  <c:v>0.88666666666666671</c:v>
                </c:pt>
                <c:pt idx="2">
                  <c:v>0.74666666666666703</c:v>
                </c:pt>
                <c:pt idx="3">
                  <c:v>1.5899999999999981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B6-274F-95A4-C219F303A839}"/>
            </c:ext>
          </c:extLst>
        </c:ser>
        <c:bandFmts>
          <c:bandFmt>
            <c:idx val="0"/>
            <c:spPr>
              <a:solidFill>
                <a:schemeClr val="accent2">
                  <a:shade val="41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"/>
            <c:spPr>
              <a:solidFill>
                <a:schemeClr val="accent2">
                  <a:shade val="53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2"/>
            <c:spPr>
              <a:solidFill>
                <a:schemeClr val="accent2">
                  <a:shade val="65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3"/>
            <c:spPr>
              <a:solidFill>
                <a:schemeClr val="accent2">
                  <a:shade val="76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4"/>
            <c:spPr>
              <a:solidFill>
                <a:schemeClr val="accent2">
                  <a:shade val="88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5"/>
            <c:spPr>
              <a:solidFill>
                <a:schemeClr val="accent2"/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6"/>
            <c:spPr>
              <a:solidFill>
                <a:schemeClr val="accent2">
                  <a:tint val="89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7"/>
            <c:spPr>
              <a:solidFill>
                <a:schemeClr val="accent2">
                  <a:tint val="77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8"/>
            <c:spPr>
              <a:solidFill>
                <a:schemeClr val="accent2">
                  <a:tint val="65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9"/>
            <c:spPr>
              <a:solidFill>
                <a:schemeClr val="accent2">
                  <a:tint val="54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0"/>
            <c:spPr>
              <a:solidFill>
                <a:schemeClr val="accent2">
                  <a:tint val="42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1"/>
            <c:spPr>
              <a:solidFill>
                <a:schemeClr val="accent2">
                  <a:tint val="30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2"/>
            <c:spPr>
              <a:solidFill>
                <a:schemeClr val="accent2">
                  <a:tint val="19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3"/>
            <c:spPr>
              <a:solidFill>
                <a:schemeClr val="accent2">
                  <a:tint val="7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4"/>
            <c:spPr>
              <a:solidFill>
                <a:schemeClr val="accent2">
                  <a:tint val="95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</c:bandFmts>
        <c:axId val="-678993408"/>
        <c:axId val="-678991120"/>
        <c:axId val="-678989344"/>
      </c:surface3DChart>
      <c:catAx>
        <c:axId val="-67899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78991120"/>
        <c:crosses val="autoZero"/>
        <c:auto val="1"/>
        <c:lblAlgn val="ctr"/>
        <c:lblOffset val="100"/>
        <c:noMultiLvlLbl val="0"/>
      </c:catAx>
      <c:valAx>
        <c:axId val="-678991120"/>
        <c:scaling>
          <c:orientation val="minMax"/>
          <c:max val="10"/>
          <c:min val="-10"/>
        </c:scaling>
        <c:delete val="1"/>
        <c:axPos val="r"/>
        <c:numFmt formatCode="General" sourceLinked="0"/>
        <c:majorTickMark val="none"/>
        <c:minorTickMark val="none"/>
        <c:tickLblPos val="nextTo"/>
        <c:crossAx val="-678993408"/>
        <c:crosses val="autoZero"/>
        <c:crossBetween val="midCat"/>
      </c:valAx>
      <c:serAx>
        <c:axId val="-6789893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78991120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tx1">
        <a:alpha val="0"/>
      </a:schemeClr>
    </a:solidFill>
    <a:ln w="6350" cap="flat" cmpd="sng" algn="ctr">
      <a:noFill/>
      <a:prstDash val="solid"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110"/>
      <c:depthPercent val="100"/>
      <c:rAngAx val="0"/>
      <c:perspective val="4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5374540020920561E-2"/>
          <c:y val="3.3605735515665529E-2"/>
          <c:w val="0.81202864209575443"/>
          <c:h val="0.83699036731209009"/>
        </c:manualLayout>
      </c:layout>
      <c:surface3DChart>
        <c:wireframe val="0"/>
        <c:ser>
          <c:idx val="0"/>
          <c:order val="0"/>
          <c:tx>
            <c:strRef>
              <c:f>'[hwmbpt updated.xlsx]Surface rel'!$O$1</c:f>
              <c:strCache>
                <c:ptCount val="1"/>
                <c:pt idx="0">
                  <c:v>_ST_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8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58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58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rel'!$N$2:$N$5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rel'!$O$2:$O$5</c:f>
              <c:numCache>
                <c:formatCode>General</c:formatCode>
                <c:ptCount val="4"/>
                <c:pt idx="0">
                  <c:v>7.6833333333333318</c:v>
                </c:pt>
                <c:pt idx="1">
                  <c:v>3.0466666666666669</c:v>
                </c:pt>
                <c:pt idx="2">
                  <c:v>-0.70666666666666655</c:v>
                </c:pt>
                <c:pt idx="3">
                  <c:v>-1.7366666666666668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96-2C41-AE2C-0D82F7185414}"/>
            </c:ext>
          </c:extLst>
        </c:ser>
        <c:ser>
          <c:idx val="1"/>
          <c:order val="1"/>
          <c:tx>
            <c:strRef>
              <c:f>'[hwmbpt updated.xlsx]Surface rel'!$P$1</c:f>
              <c:strCache>
                <c:ptCount val="1"/>
                <c:pt idx="0">
                  <c:v>_SF_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86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86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8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rel'!$N$2:$N$5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rel'!$P$2:$P$5</c:f>
              <c:numCache>
                <c:formatCode>General</c:formatCode>
                <c:ptCount val="4"/>
                <c:pt idx="0">
                  <c:v>0.51666666666666661</c:v>
                </c:pt>
                <c:pt idx="1">
                  <c:v>0.80666666666666575</c:v>
                </c:pt>
                <c:pt idx="2">
                  <c:v>0.97333333333333316</c:v>
                </c:pt>
                <c:pt idx="3">
                  <c:v>1.0166666666666662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96-2C41-AE2C-0D82F7185414}"/>
            </c:ext>
          </c:extLst>
        </c:ser>
        <c:ser>
          <c:idx val="2"/>
          <c:order val="2"/>
          <c:tx>
            <c:strRef>
              <c:f>'[hwmbpt updated.xlsx]Surface rel'!$Q$1</c:f>
              <c:strCache>
                <c:ptCount val="1"/>
                <c:pt idx="0">
                  <c:v>_NT_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86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86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8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rel'!$N$2:$N$5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rel'!$Q$2:$Q$5</c:f>
              <c:numCache>
                <c:formatCode>General</c:formatCode>
                <c:ptCount val="4"/>
                <c:pt idx="0">
                  <c:v>0.94666666666666632</c:v>
                </c:pt>
                <c:pt idx="1">
                  <c:v>3.1766666666666667</c:v>
                </c:pt>
                <c:pt idx="2">
                  <c:v>0.35000000000000053</c:v>
                </c:pt>
                <c:pt idx="3">
                  <c:v>-4.8766666666666669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96-2C41-AE2C-0D82F7185414}"/>
            </c:ext>
          </c:extLst>
        </c:ser>
        <c:ser>
          <c:idx val="3"/>
          <c:order val="3"/>
          <c:tx>
            <c:strRef>
              <c:f>'[hwmbpt updated.xlsx]Surface rel'!$R$1</c:f>
              <c:strCache>
                <c:ptCount val="1"/>
                <c:pt idx="0">
                  <c:v>_NF_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8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58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58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rel'!$N$2:$N$5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rel'!$R$2:$R$5</c:f>
              <c:numCache>
                <c:formatCode>General</c:formatCode>
                <c:ptCount val="4"/>
                <c:pt idx="0">
                  <c:v>-3.1933333333333334</c:v>
                </c:pt>
                <c:pt idx="1">
                  <c:v>-4.1133333333333333</c:v>
                </c:pt>
                <c:pt idx="2">
                  <c:v>-0.87333333333333307</c:v>
                </c:pt>
                <c:pt idx="3">
                  <c:v>-3.0700000000000021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96-2C41-AE2C-0D82F7185414}"/>
            </c:ext>
          </c:extLst>
        </c:ser>
        <c:bandFmts>
          <c:bandFmt>
            <c:idx val="0"/>
            <c:spPr>
              <a:gradFill rotWithShape="1">
                <a:gsLst>
                  <a:gs pos="0">
                    <a:schemeClr val="accent2">
                      <a:shade val="41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41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41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"/>
            <c:spPr>
              <a:gradFill rotWithShape="1">
                <a:gsLst>
                  <a:gs pos="0">
                    <a:schemeClr val="accent2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2"/>
            <c:spPr>
              <a:gradFill rotWithShape="1">
                <a:gsLst>
                  <a:gs pos="0">
                    <a:schemeClr val="accent2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3"/>
            <c:spPr>
              <a:gradFill rotWithShape="1">
                <a:gsLst>
                  <a:gs pos="0">
                    <a:schemeClr val="accent2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4"/>
            <c:spPr>
              <a:gradFill rotWithShape="1">
                <a:gsLst>
                  <a:gs pos="0">
                    <a:schemeClr val="accent2">
                      <a:shade val="8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8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8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5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6"/>
            <c:spPr>
              <a:gradFill rotWithShape="1">
                <a:gsLst>
                  <a:gs pos="0">
                    <a:schemeClr val="accent2">
                      <a:tint val="8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8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8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7"/>
            <c:spPr>
              <a:gradFill rotWithShape="1">
                <a:gsLst>
                  <a:gs pos="0">
                    <a:schemeClr val="accent2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8"/>
            <c:spPr>
              <a:gradFill rotWithShape="1">
                <a:gsLst>
                  <a:gs pos="0">
                    <a:schemeClr val="accent2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9"/>
            <c:spPr>
              <a:gradFill rotWithShape="1">
                <a:gsLst>
                  <a:gs pos="0">
                    <a:schemeClr val="accent2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0"/>
            <c:spPr>
              <a:gradFill rotWithShape="1">
                <a:gsLst>
                  <a:gs pos="0">
                    <a:schemeClr val="accent2">
                      <a:tint val="4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4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4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1"/>
            <c:spPr>
              <a:gradFill rotWithShape="1">
                <a:gsLst>
                  <a:gs pos="0">
                    <a:schemeClr val="accent2">
                      <a:tint val="3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3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3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2"/>
            <c:spPr>
              <a:gradFill rotWithShape="1">
                <a:gsLst>
                  <a:gs pos="0">
                    <a:schemeClr val="accent2">
                      <a:tint val="1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1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1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3"/>
            <c:spPr>
              <a:gradFill rotWithShape="1">
                <a:gsLst>
                  <a:gs pos="0">
                    <a:schemeClr val="accent2">
                      <a:tint val="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4"/>
            <c:spPr>
              <a:gradFill rotWithShape="1">
                <a:gsLst>
                  <a:gs pos="0">
                    <a:schemeClr val="accent2">
                      <a:tint val="9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9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9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</c:bandFmts>
        <c:axId val="-779024816"/>
        <c:axId val="-779021984"/>
        <c:axId val="-779019664"/>
      </c:surface3DChart>
      <c:catAx>
        <c:axId val="-77902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79021984"/>
        <c:crosses val="autoZero"/>
        <c:auto val="1"/>
        <c:lblAlgn val="ctr"/>
        <c:lblOffset val="100"/>
        <c:noMultiLvlLbl val="0"/>
      </c:catAx>
      <c:valAx>
        <c:axId val="-779021984"/>
        <c:scaling>
          <c:orientation val="minMax"/>
          <c:max val="10"/>
          <c:min val="-10"/>
        </c:scaling>
        <c:delete val="1"/>
        <c:axPos val="r"/>
        <c:numFmt formatCode="General" sourceLinked="0"/>
        <c:majorTickMark val="none"/>
        <c:minorTickMark val="none"/>
        <c:tickLblPos val="nextTo"/>
        <c:crossAx val="-779024816"/>
        <c:crosses val="autoZero"/>
        <c:crossBetween val="midCat"/>
      </c:valAx>
      <c:serAx>
        <c:axId val="-7790196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79021984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110"/>
      <c:depthPercent val="100"/>
      <c:rAngAx val="0"/>
      <c:perspective val="4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'[hwmbpt updated.xlsx]Surface rel'!$I$10</c:f>
              <c:strCache>
                <c:ptCount val="1"/>
                <c:pt idx="0">
                  <c:v>_ST_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8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58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58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rel'!$H$11:$H$14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rel'!$I$11:$I$14</c:f>
              <c:numCache>
                <c:formatCode>General</c:formatCode>
                <c:ptCount val="4"/>
                <c:pt idx="0">
                  <c:v>11.926666666666668</c:v>
                </c:pt>
                <c:pt idx="1">
                  <c:v>8.7133333333333329</c:v>
                </c:pt>
                <c:pt idx="2">
                  <c:v>2.6666666666666665</c:v>
                </c:pt>
                <c:pt idx="3">
                  <c:v>3.6966666666666668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CA-7143-B372-51826F1367AB}"/>
            </c:ext>
          </c:extLst>
        </c:ser>
        <c:ser>
          <c:idx val="1"/>
          <c:order val="1"/>
          <c:tx>
            <c:strRef>
              <c:f>'[hwmbpt updated.xlsx]Surface rel'!$J$10</c:f>
              <c:strCache>
                <c:ptCount val="1"/>
                <c:pt idx="0">
                  <c:v>_SF_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86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86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8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rel'!$H$11:$H$14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rel'!$J$11:$J$14</c:f>
              <c:numCache>
                <c:formatCode>General</c:formatCode>
                <c:ptCount val="4"/>
                <c:pt idx="0">
                  <c:v>7.3233333333333333</c:v>
                </c:pt>
                <c:pt idx="1">
                  <c:v>7.0333333333333341</c:v>
                </c:pt>
                <c:pt idx="2">
                  <c:v>2.9466666666666668</c:v>
                </c:pt>
                <c:pt idx="3">
                  <c:v>2.9033333333333338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CA-7143-B372-51826F1367AB}"/>
            </c:ext>
          </c:extLst>
        </c:ser>
        <c:ser>
          <c:idx val="2"/>
          <c:order val="2"/>
          <c:tx>
            <c:strRef>
              <c:f>'[hwmbpt updated.xlsx]Surface rel'!$K$10</c:f>
              <c:strCache>
                <c:ptCount val="1"/>
                <c:pt idx="0">
                  <c:v>_NT_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86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86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8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rel'!$H$11:$H$14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rel'!$K$11:$K$14</c:f>
              <c:numCache>
                <c:formatCode>General</c:formatCode>
                <c:ptCount val="4"/>
                <c:pt idx="0">
                  <c:v>4.9333333333333336</c:v>
                </c:pt>
                <c:pt idx="1">
                  <c:v>6.623333333333334</c:v>
                </c:pt>
                <c:pt idx="2">
                  <c:v>7.4899999999999993</c:v>
                </c:pt>
                <c:pt idx="3">
                  <c:v>4.8766666666666669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CA-7143-B372-51826F1367AB}"/>
            </c:ext>
          </c:extLst>
        </c:ser>
        <c:ser>
          <c:idx val="3"/>
          <c:order val="3"/>
          <c:tx>
            <c:strRef>
              <c:f>'[hwmbpt updated.xlsx]Surface rel'!$L$10</c:f>
              <c:strCache>
                <c:ptCount val="1"/>
                <c:pt idx="0">
                  <c:v>_NF_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8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58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58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rel'!$H$11:$H$14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rel'!$L$11:$L$14</c:f>
              <c:numCache>
                <c:formatCode>General</c:formatCode>
                <c:ptCount val="4"/>
                <c:pt idx="0">
                  <c:v>7.1133333333333333</c:v>
                </c:pt>
                <c:pt idx="1">
                  <c:v>4.1133333333333333</c:v>
                </c:pt>
                <c:pt idx="2">
                  <c:v>6.753333333333333</c:v>
                </c:pt>
                <c:pt idx="3">
                  <c:v>10.910000000000002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CA-7143-B372-51826F1367AB}"/>
            </c:ext>
          </c:extLst>
        </c:ser>
        <c:bandFmts>
          <c:bandFmt>
            <c:idx val="0"/>
            <c:spPr>
              <a:gradFill rotWithShape="1">
                <a:gsLst>
                  <a:gs pos="0">
                    <a:schemeClr val="accent2">
                      <a:shade val="41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41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41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"/>
            <c:spPr>
              <a:gradFill rotWithShape="1">
                <a:gsLst>
                  <a:gs pos="0">
                    <a:schemeClr val="accent2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2"/>
            <c:spPr>
              <a:gradFill rotWithShape="1">
                <a:gsLst>
                  <a:gs pos="0">
                    <a:schemeClr val="accent2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3"/>
            <c:spPr>
              <a:gradFill rotWithShape="1">
                <a:gsLst>
                  <a:gs pos="0">
                    <a:schemeClr val="accent2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4"/>
            <c:spPr>
              <a:gradFill rotWithShape="1">
                <a:gsLst>
                  <a:gs pos="0">
                    <a:schemeClr val="accent2">
                      <a:shade val="8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8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8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5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6"/>
            <c:spPr>
              <a:gradFill rotWithShape="1">
                <a:gsLst>
                  <a:gs pos="0">
                    <a:schemeClr val="accent2">
                      <a:tint val="8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8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8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7"/>
            <c:spPr>
              <a:gradFill rotWithShape="1">
                <a:gsLst>
                  <a:gs pos="0">
                    <a:schemeClr val="accent2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8"/>
            <c:spPr>
              <a:gradFill rotWithShape="1">
                <a:gsLst>
                  <a:gs pos="0">
                    <a:schemeClr val="accent2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9"/>
            <c:spPr>
              <a:gradFill rotWithShape="1">
                <a:gsLst>
                  <a:gs pos="0">
                    <a:schemeClr val="accent2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0"/>
            <c:spPr>
              <a:gradFill rotWithShape="1">
                <a:gsLst>
                  <a:gs pos="0">
                    <a:schemeClr val="accent2">
                      <a:tint val="4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4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4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1"/>
            <c:spPr>
              <a:gradFill rotWithShape="1">
                <a:gsLst>
                  <a:gs pos="0">
                    <a:schemeClr val="accent2">
                      <a:tint val="3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3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3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2"/>
            <c:spPr>
              <a:gradFill rotWithShape="1">
                <a:gsLst>
                  <a:gs pos="0">
                    <a:schemeClr val="accent2">
                      <a:tint val="1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1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1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3"/>
            <c:spPr>
              <a:gradFill rotWithShape="1">
                <a:gsLst>
                  <a:gs pos="0">
                    <a:schemeClr val="accent2">
                      <a:tint val="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4"/>
            <c:spPr>
              <a:gradFill rotWithShape="1">
                <a:gsLst>
                  <a:gs pos="0">
                    <a:schemeClr val="accent2">
                      <a:tint val="9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9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9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</c:bandFmts>
        <c:axId val="-678993408"/>
        <c:axId val="-678991120"/>
        <c:axId val="-678989344"/>
      </c:surface3DChart>
      <c:catAx>
        <c:axId val="-678993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78991120"/>
        <c:crosses val="autoZero"/>
        <c:auto val="1"/>
        <c:lblAlgn val="ctr"/>
        <c:lblOffset val="100"/>
        <c:noMultiLvlLbl val="0"/>
      </c:catAx>
      <c:valAx>
        <c:axId val="-678991120"/>
        <c:scaling>
          <c:orientation val="minMax"/>
          <c:max val="20"/>
          <c:min val="0"/>
        </c:scaling>
        <c:delete val="1"/>
        <c:axPos val="r"/>
        <c:numFmt formatCode="General" sourceLinked="0"/>
        <c:majorTickMark val="out"/>
        <c:minorTickMark val="none"/>
        <c:tickLblPos val="nextTo"/>
        <c:crossAx val="-678993408"/>
        <c:crosses val="autoZero"/>
        <c:crossBetween val="midCat"/>
      </c:valAx>
      <c:serAx>
        <c:axId val="-67898934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78991120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110"/>
      <c:depthPercent val="100"/>
      <c:rAngAx val="0"/>
      <c:perspective val="40"/>
    </c:view3D>
    <c:floor>
      <c:thickness val="0"/>
      <c:spPr>
        <a:noFill/>
        <a:ln w="6350" cap="flat" cmpd="sng" algn="ctr">
          <a:noFill/>
          <a:prstDash val="solid"/>
          <a:round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7634356285161312E-2"/>
          <c:y val="5.2064804511007631E-2"/>
          <c:w val="0.82285024026266229"/>
          <c:h val="0.77875373347466292"/>
        </c:manualLayout>
      </c:layout>
      <c:surface3DChart>
        <c:wireframe val="0"/>
        <c:ser>
          <c:idx val="0"/>
          <c:order val="0"/>
          <c:tx>
            <c:strRef>
              <c:f>'[hwmbpt updated.xlsx]Surface rel'!$O$7</c:f>
              <c:strCache>
                <c:ptCount val="1"/>
                <c:pt idx="0">
                  <c:v>_ST_</c:v>
                </c:pt>
              </c:strCache>
            </c:strRef>
          </c:tx>
          <c:spPr>
            <a:solidFill>
              <a:schemeClr val="accent2">
                <a:shade val="58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rel'!$N$8:$N$11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rel'!$O$8:$O$11</c:f>
              <c:numCache>
                <c:formatCode>General</c:formatCode>
                <c:ptCount val="4"/>
                <c:pt idx="0">
                  <c:v>-8.2566666666666677</c:v>
                </c:pt>
                <c:pt idx="1">
                  <c:v>-1.833333333333333</c:v>
                </c:pt>
                <c:pt idx="2">
                  <c:v>-0.37666666666666648</c:v>
                </c:pt>
                <c:pt idx="3">
                  <c:v>0.43333333333333313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0A-8046-997F-80E89F31BCA4}"/>
            </c:ext>
          </c:extLst>
        </c:ser>
        <c:ser>
          <c:idx val="1"/>
          <c:order val="1"/>
          <c:tx>
            <c:strRef>
              <c:f>'[hwmbpt updated.xlsx]Surface rel'!$P$7</c:f>
              <c:strCache>
                <c:ptCount val="1"/>
                <c:pt idx="0">
                  <c:v>_SF_</c:v>
                </c:pt>
              </c:strCache>
            </c:strRef>
          </c:tx>
          <c:spPr>
            <a:solidFill>
              <a:schemeClr val="accent2">
                <a:shade val="86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rel'!$N$8:$N$11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rel'!$P$8:$P$11</c:f>
              <c:numCache>
                <c:formatCode>General</c:formatCode>
                <c:ptCount val="4"/>
                <c:pt idx="0">
                  <c:v>-3.1933333333333334</c:v>
                </c:pt>
                <c:pt idx="1">
                  <c:v>1.2266666666666657</c:v>
                </c:pt>
                <c:pt idx="2">
                  <c:v>0.72333333333333316</c:v>
                </c:pt>
                <c:pt idx="3">
                  <c:v>-0.61333333333333373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0A-8046-997F-80E89F31BCA4}"/>
            </c:ext>
          </c:extLst>
        </c:ser>
        <c:ser>
          <c:idx val="2"/>
          <c:order val="2"/>
          <c:tx>
            <c:strRef>
              <c:f>'[hwmbpt updated.xlsx]Surface rel'!$Q$7</c:f>
              <c:strCache>
                <c:ptCount val="1"/>
                <c:pt idx="0">
                  <c:v>_NT_</c:v>
                </c:pt>
              </c:strCache>
            </c:strRef>
          </c:tx>
          <c:spPr>
            <a:solidFill>
              <a:schemeClr val="accent2">
                <a:tint val="86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rel'!$N$8:$N$11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rel'!$Q$8:$Q$11</c:f>
              <c:numCache>
                <c:formatCode>General</c:formatCode>
                <c:ptCount val="4"/>
                <c:pt idx="0">
                  <c:v>1.4866666666666664</c:v>
                </c:pt>
                <c:pt idx="1">
                  <c:v>2.1966666666666663</c:v>
                </c:pt>
                <c:pt idx="2">
                  <c:v>2.1400000000000015</c:v>
                </c:pt>
                <c:pt idx="3">
                  <c:v>4.7533333333333339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F3-0A46-83D8-4BFFDC914660}"/>
            </c:ext>
          </c:extLst>
        </c:ser>
        <c:ser>
          <c:idx val="3"/>
          <c:order val="3"/>
          <c:tx>
            <c:strRef>
              <c:f>'[hwmbpt updated.xlsx]Surface rel'!$R$7</c:f>
              <c:strCache>
                <c:ptCount val="1"/>
                <c:pt idx="0">
                  <c:v>_NF_</c:v>
                </c:pt>
              </c:strCache>
            </c:strRef>
          </c:tx>
          <c:spPr>
            <a:solidFill>
              <a:schemeClr val="accent2">
                <a:tint val="58000"/>
              </a:schemeClr>
            </a:solidFill>
            <a:ln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'[hwmbpt updated.xlsx]Surface rel'!$N$8:$N$11</c:f>
              <c:strCache>
                <c:ptCount val="4"/>
                <c:pt idx="0">
                  <c:v>I__J</c:v>
                </c:pt>
                <c:pt idx="1">
                  <c:v>E__J</c:v>
                </c:pt>
                <c:pt idx="2">
                  <c:v>I__P</c:v>
                </c:pt>
                <c:pt idx="3">
                  <c:v>E__P</c:v>
                </c:pt>
              </c:strCache>
            </c:strRef>
          </c:cat>
          <c:val>
            <c:numRef>
              <c:f>'[hwmbpt updated.xlsx]Surface rel'!$R$8:$R$11</c:f>
              <c:numCache>
                <c:formatCode>General</c:formatCode>
                <c:ptCount val="4"/>
                <c:pt idx="0">
                  <c:v>-3.4433333333333334</c:v>
                </c:pt>
                <c:pt idx="1">
                  <c:v>3.2266666666666666</c:v>
                </c:pt>
                <c:pt idx="2">
                  <c:v>0.12666666666666693</c:v>
                </c:pt>
                <c:pt idx="3">
                  <c:v>1.4799999999999986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F3-0A46-83D8-4BFFDC914660}"/>
            </c:ext>
          </c:extLst>
        </c:ser>
        <c:bandFmts>
          <c:bandFmt>
            <c:idx val="0"/>
            <c:spPr>
              <a:solidFill>
                <a:schemeClr val="accent2">
                  <a:shade val="41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"/>
            <c:spPr>
              <a:solidFill>
                <a:schemeClr val="accent2">
                  <a:shade val="53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2"/>
            <c:spPr>
              <a:solidFill>
                <a:schemeClr val="accent2">
                  <a:shade val="65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3"/>
            <c:spPr>
              <a:solidFill>
                <a:schemeClr val="accent2">
                  <a:shade val="76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4"/>
            <c:spPr>
              <a:solidFill>
                <a:schemeClr val="accent2">
                  <a:shade val="88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5"/>
            <c:spPr>
              <a:solidFill>
                <a:schemeClr val="accent2"/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6"/>
            <c:spPr>
              <a:solidFill>
                <a:schemeClr val="accent2">
                  <a:tint val="89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7"/>
            <c:spPr>
              <a:solidFill>
                <a:schemeClr val="accent2">
                  <a:tint val="77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8"/>
            <c:spPr>
              <a:solidFill>
                <a:schemeClr val="accent2">
                  <a:tint val="65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9"/>
            <c:spPr>
              <a:solidFill>
                <a:schemeClr val="accent2">
                  <a:tint val="54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0"/>
            <c:spPr>
              <a:solidFill>
                <a:schemeClr val="accent2">
                  <a:tint val="42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1"/>
            <c:spPr>
              <a:solidFill>
                <a:schemeClr val="accent2">
                  <a:tint val="30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2"/>
            <c:spPr>
              <a:solidFill>
                <a:schemeClr val="accent2">
                  <a:tint val="19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3"/>
            <c:spPr>
              <a:solidFill>
                <a:schemeClr val="accent2">
                  <a:tint val="7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  <c:bandFmt>
            <c:idx val="14"/>
            <c:spPr>
              <a:solidFill>
                <a:schemeClr val="accent2">
                  <a:tint val="95000"/>
                </a:schemeClr>
              </a:solidFill>
              <a:ln/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bandFmt>
        </c:bandFmts>
        <c:axId val="-716266592"/>
        <c:axId val="-716263920"/>
        <c:axId val="-715040192"/>
      </c:surface3DChart>
      <c:catAx>
        <c:axId val="-716266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16263920"/>
        <c:crosses val="autoZero"/>
        <c:auto val="1"/>
        <c:lblAlgn val="ctr"/>
        <c:lblOffset val="100"/>
        <c:noMultiLvlLbl val="0"/>
      </c:catAx>
      <c:valAx>
        <c:axId val="-716263920"/>
        <c:scaling>
          <c:orientation val="minMax"/>
          <c:max val="10"/>
          <c:min val="-10"/>
        </c:scaling>
        <c:delete val="1"/>
        <c:axPos val="r"/>
        <c:numFmt formatCode="General" sourceLinked="0"/>
        <c:majorTickMark val="none"/>
        <c:minorTickMark val="none"/>
        <c:tickLblPos val="nextTo"/>
        <c:crossAx val="-716266592"/>
        <c:crosses val="autoZero"/>
        <c:crossBetween val="midCat"/>
      </c:valAx>
      <c:serAx>
        <c:axId val="-71504019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50000"/>
                <a:lumOff val="5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16263920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D7083-4B3E-3F49-9FEA-F96F8932F308}" type="datetimeFigureOut">
              <a:rPr lang="en-US" smtClean="0"/>
              <a:t>4/24/19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13CBD-6FEE-3B46-B2D9-DA8AA9F07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27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83644" rtl="0" eaLnBrk="1" latinLnBrk="0" hangingPunct="1">
      <a:defRPr sz="636" kern="1200">
        <a:solidFill>
          <a:schemeClr val="tx1"/>
        </a:solidFill>
        <a:latin typeface="+mn-lt"/>
        <a:ea typeface="+mn-ea"/>
        <a:cs typeface="+mn-cs"/>
      </a:defRPr>
    </a:lvl1pPr>
    <a:lvl2pPr marL="241823" algn="l" defTabSz="483644" rtl="0" eaLnBrk="1" latinLnBrk="0" hangingPunct="1">
      <a:defRPr sz="636" kern="1200">
        <a:solidFill>
          <a:schemeClr val="tx1"/>
        </a:solidFill>
        <a:latin typeface="+mn-lt"/>
        <a:ea typeface="+mn-ea"/>
        <a:cs typeface="+mn-cs"/>
      </a:defRPr>
    </a:lvl2pPr>
    <a:lvl3pPr marL="483644" algn="l" defTabSz="483644" rtl="0" eaLnBrk="1" latinLnBrk="0" hangingPunct="1">
      <a:defRPr sz="636" kern="1200">
        <a:solidFill>
          <a:schemeClr val="tx1"/>
        </a:solidFill>
        <a:latin typeface="+mn-lt"/>
        <a:ea typeface="+mn-ea"/>
        <a:cs typeface="+mn-cs"/>
      </a:defRPr>
    </a:lvl3pPr>
    <a:lvl4pPr marL="725466" algn="l" defTabSz="483644" rtl="0" eaLnBrk="1" latinLnBrk="0" hangingPunct="1">
      <a:defRPr sz="636" kern="1200">
        <a:solidFill>
          <a:schemeClr val="tx1"/>
        </a:solidFill>
        <a:latin typeface="+mn-lt"/>
        <a:ea typeface="+mn-ea"/>
        <a:cs typeface="+mn-cs"/>
      </a:defRPr>
    </a:lvl4pPr>
    <a:lvl5pPr marL="967290" algn="l" defTabSz="483644" rtl="0" eaLnBrk="1" latinLnBrk="0" hangingPunct="1">
      <a:defRPr sz="636" kern="1200">
        <a:solidFill>
          <a:schemeClr val="tx1"/>
        </a:solidFill>
        <a:latin typeface="+mn-lt"/>
        <a:ea typeface="+mn-ea"/>
        <a:cs typeface="+mn-cs"/>
      </a:defRPr>
    </a:lvl5pPr>
    <a:lvl6pPr marL="1209112" algn="l" defTabSz="483644" rtl="0" eaLnBrk="1" latinLnBrk="0" hangingPunct="1">
      <a:defRPr sz="636" kern="1200">
        <a:solidFill>
          <a:schemeClr val="tx1"/>
        </a:solidFill>
        <a:latin typeface="+mn-lt"/>
        <a:ea typeface="+mn-ea"/>
        <a:cs typeface="+mn-cs"/>
      </a:defRPr>
    </a:lvl6pPr>
    <a:lvl7pPr marL="1450935" algn="l" defTabSz="483644" rtl="0" eaLnBrk="1" latinLnBrk="0" hangingPunct="1">
      <a:defRPr sz="636" kern="1200">
        <a:solidFill>
          <a:schemeClr val="tx1"/>
        </a:solidFill>
        <a:latin typeface="+mn-lt"/>
        <a:ea typeface="+mn-ea"/>
        <a:cs typeface="+mn-cs"/>
      </a:defRPr>
    </a:lvl7pPr>
    <a:lvl8pPr marL="1692756" algn="l" defTabSz="483644" rtl="0" eaLnBrk="1" latinLnBrk="0" hangingPunct="1">
      <a:defRPr sz="636" kern="1200">
        <a:solidFill>
          <a:schemeClr val="tx1"/>
        </a:solidFill>
        <a:latin typeface="+mn-lt"/>
        <a:ea typeface="+mn-ea"/>
        <a:cs typeface="+mn-cs"/>
      </a:defRPr>
    </a:lvl8pPr>
    <a:lvl9pPr marL="1934577" algn="l" defTabSz="483644" rtl="0" eaLnBrk="1" latinLnBrk="0" hangingPunct="1">
      <a:defRPr sz="6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64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433CA-E24E-014D-9A76-D075D0F040F0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5370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433CA-E24E-014D-9A76-D075D0F040F0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84061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64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82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90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64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958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892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482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4967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2230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8589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489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497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899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30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3568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3528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5825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9707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1133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13CBD-6FEE-3B46-B2D9-DA8AA9F0776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043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589241"/>
            <a:ext cx="4800600" cy="1253490"/>
          </a:xfrm>
        </p:spPr>
        <p:txBody>
          <a:bodyPr anchor="b"/>
          <a:lstStyle>
            <a:lvl1pPr algn="ctr">
              <a:defRPr sz="315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1891070"/>
            <a:ext cx="4800600" cy="869275"/>
          </a:xfrm>
        </p:spPr>
        <p:txBody>
          <a:bodyPr/>
          <a:lstStyle>
            <a:lvl1pPr marL="0" indent="0" algn="ctr">
              <a:buNone/>
              <a:defRPr sz="1260"/>
            </a:lvl1pPr>
            <a:lvl2pPr marL="240030" indent="0" algn="ctr">
              <a:buNone/>
              <a:defRPr sz="1050"/>
            </a:lvl2pPr>
            <a:lvl3pPr marL="480060" indent="0" algn="ctr">
              <a:buNone/>
              <a:defRPr sz="945"/>
            </a:lvl3pPr>
            <a:lvl4pPr marL="720090" indent="0" algn="ctr">
              <a:buNone/>
              <a:defRPr sz="840"/>
            </a:lvl4pPr>
            <a:lvl5pPr marL="960120" indent="0" algn="ctr">
              <a:buNone/>
              <a:defRPr sz="840"/>
            </a:lvl5pPr>
            <a:lvl6pPr marL="1200150" indent="0" algn="ctr">
              <a:buNone/>
              <a:defRPr sz="840"/>
            </a:lvl6pPr>
            <a:lvl7pPr marL="1440180" indent="0" algn="ctr">
              <a:buNone/>
              <a:defRPr sz="840"/>
            </a:lvl7pPr>
            <a:lvl8pPr marL="1680210" indent="0" algn="ctr">
              <a:buNone/>
              <a:defRPr sz="840"/>
            </a:lvl8pPr>
            <a:lvl9pPr marL="1920240" indent="0" algn="ctr">
              <a:buNone/>
              <a:defRPr sz="84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ECE3-0AF6-5049-B26B-92EA38565A63}" type="datetimeFigureOut">
              <a:rPr lang="en-US" smtClean="0"/>
              <a:t>4/24/19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DD07-3ACF-6A48-A734-05B29157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58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ECE3-0AF6-5049-B26B-92EA38565A63}" type="datetimeFigureOut">
              <a:rPr lang="en-US" smtClean="0"/>
              <a:t>4/24/19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DD07-3ACF-6A48-A734-05B29157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796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721" y="897613"/>
            <a:ext cx="5520690" cy="1497687"/>
          </a:xfrm>
        </p:spPr>
        <p:txBody>
          <a:bodyPr anchor="b"/>
          <a:lstStyle>
            <a:lvl1pPr>
              <a:defRPr sz="315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721" y="2409468"/>
            <a:ext cx="5520690" cy="787598"/>
          </a:xfrm>
        </p:spPr>
        <p:txBody>
          <a:bodyPr/>
          <a:lstStyle>
            <a:lvl1pPr marL="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1pPr>
            <a:lvl2pPr marL="24003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2pPr>
            <a:lvl3pPr marL="48006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3pPr>
            <a:lvl4pPr marL="72009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9601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20015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4401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68021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ECE3-0AF6-5049-B26B-92EA38565A63}" type="datetimeFigureOut">
              <a:rPr lang="en-US" smtClean="0"/>
              <a:t>4/24/19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DD07-3ACF-6A48-A734-05B29157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0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0055" y="958453"/>
            <a:ext cx="2720340" cy="228445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40405" y="958453"/>
            <a:ext cx="2720340" cy="228445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ECE3-0AF6-5049-B26B-92EA38565A63}" type="datetimeFigureOut">
              <a:rPr lang="en-US" smtClean="0"/>
              <a:t>4/24/19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DD07-3ACF-6A48-A734-05B29157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8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191691"/>
            <a:ext cx="5520690" cy="6959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889" y="882610"/>
            <a:ext cx="2707838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889" y="1315164"/>
            <a:ext cx="2707838" cy="193440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40405" y="882610"/>
            <a:ext cx="2721174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40405" y="1315164"/>
            <a:ext cx="2721174" cy="193440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ECE3-0AF6-5049-B26B-92EA38565A63}" type="datetimeFigureOut">
              <a:rPr lang="en-US" smtClean="0"/>
              <a:t>4/24/19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DD07-3ACF-6A48-A734-05B29157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16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ECE3-0AF6-5049-B26B-92EA38565A63}" type="datetimeFigureOut">
              <a:rPr lang="en-US" smtClean="0"/>
              <a:t>4/24/19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DD07-3ACF-6A48-A734-05B29157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083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ECE3-0AF6-5049-B26B-92EA38565A63}" type="datetimeFigureOut">
              <a:rPr lang="en-US" smtClean="0"/>
              <a:t>4/24/19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DD07-3ACF-6A48-A734-05B29157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88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240030"/>
            <a:ext cx="2064424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174" y="518398"/>
            <a:ext cx="3240405" cy="2558653"/>
          </a:xfrm>
        </p:spPr>
        <p:txBody>
          <a:bodyPr/>
          <a:lstStyle>
            <a:lvl1pPr>
              <a:defRPr sz="1680"/>
            </a:lvl1pPr>
            <a:lvl2pPr>
              <a:defRPr sz="1470"/>
            </a:lvl2pPr>
            <a:lvl3pPr>
              <a:defRPr sz="126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1080135"/>
            <a:ext cx="2064424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ECE3-0AF6-5049-B26B-92EA38565A63}" type="datetimeFigureOut">
              <a:rPr lang="en-US" smtClean="0"/>
              <a:t>4/24/19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DD07-3ACF-6A48-A734-05B29157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283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240030"/>
            <a:ext cx="2064424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21174" y="518398"/>
            <a:ext cx="3240405" cy="2558653"/>
          </a:xfrm>
        </p:spPr>
        <p:txBody>
          <a:bodyPr anchor="t"/>
          <a:lstStyle>
            <a:lvl1pPr marL="0" indent="0">
              <a:buNone/>
              <a:defRPr sz="1680"/>
            </a:lvl1pPr>
            <a:lvl2pPr marL="240030" indent="0">
              <a:buNone/>
              <a:defRPr sz="1470"/>
            </a:lvl2pPr>
            <a:lvl3pPr marL="480060" indent="0">
              <a:buNone/>
              <a:defRPr sz="1260"/>
            </a:lvl3pPr>
            <a:lvl4pPr marL="720090" indent="0">
              <a:buNone/>
              <a:defRPr sz="1050"/>
            </a:lvl4pPr>
            <a:lvl5pPr marL="960120" indent="0">
              <a:buNone/>
              <a:defRPr sz="1050"/>
            </a:lvl5pPr>
            <a:lvl6pPr marL="1200150" indent="0">
              <a:buNone/>
              <a:defRPr sz="1050"/>
            </a:lvl6pPr>
            <a:lvl7pPr marL="1440180" indent="0">
              <a:buNone/>
              <a:defRPr sz="1050"/>
            </a:lvl7pPr>
            <a:lvl8pPr marL="1680210" indent="0">
              <a:buNone/>
              <a:defRPr sz="1050"/>
            </a:lvl8pPr>
            <a:lvl9pPr marL="1920240" indent="0">
              <a:buNone/>
              <a:defRPr sz="105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1080135"/>
            <a:ext cx="2064424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ECE3-0AF6-5049-B26B-92EA38565A63}" type="datetimeFigureOut">
              <a:rPr lang="en-US" smtClean="0"/>
              <a:t>4/24/19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DD07-3ACF-6A48-A734-05B29157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588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ECE3-0AF6-5049-B26B-92EA38565A63}" type="datetimeFigureOut">
              <a:rPr lang="en-US" smtClean="0"/>
              <a:t>4/24/19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DD07-3ACF-6A48-A734-05B29157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50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80572" y="191691"/>
            <a:ext cx="1380173" cy="305121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0055" y="191691"/>
            <a:ext cx="4060508" cy="305121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ECE3-0AF6-5049-B26B-92EA38565A63}" type="datetimeFigureOut">
              <a:rPr lang="en-US" smtClean="0"/>
              <a:t>4/24/19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8DD07-3ACF-6A48-A734-05B29157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508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938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00100" y="589241"/>
            <a:ext cx="4800600" cy="1253490"/>
          </a:xfrm>
        </p:spPr>
        <p:txBody>
          <a:bodyPr anchor="b"/>
          <a:lstStyle>
            <a:lvl1pPr algn="ctr">
              <a:defRPr sz="315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00100" y="1891070"/>
            <a:ext cx="4800600" cy="869275"/>
          </a:xfrm>
        </p:spPr>
        <p:txBody>
          <a:bodyPr/>
          <a:lstStyle>
            <a:lvl1pPr marL="0" indent="0" algn="ctr">
              <a:buNone/>
              <a:defRPr sz="1260"/>
            </a:lvl1pPr>
            <a:lvl2pPr marL="240030" indent="0" algn="ctr">
              <a:buNone/>
              <a:defRPr sz="1050"/>
            </a:lvl2pPr>
            <a:lvl3pPr marL="480060" indent="0" algn="ctr">
              <a:buNone/>
              <a:defRPr sz="945"/>
            </a:lvl3pPr>
            <a:lvl4pPr marL="720090" indent="0" algn="ctr">
              <a:buNone/>
              <a:defRPr sz="840"/>
            </a:lvl4pPr>
            <a:lvl5pPr marL="960120" indent="0" algn="ctr">
              <a:buNone/>
              <a:defRPr sz="840"/>
            </a:lvl5pPr>
            <a:lvl6pPr marL="1200150" indent="0" algn="ctr">
              <a:buNone/>
              <a:defRPr sz="840"/>
            </a:lvl6pPr>
            <a:lvl7pPr marL="1440180" indent="0" algn="ctr">
              <a:buNone/>
              <a:defRPr sz="840"/>
            </a:lvl7pPr>
            <a:lvl8pPr marL="1680210" indent="0" algn="ctr">
              <a:buNone/>
              <a:defRPr sz="840"/>
            </a:lvl8pPr>
            <a:lvl9pPr marL="1920240" indent="0" algn="ctr">
              <a:buNone/>
              <a:defRPr sz="84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7CB23-FBA1-44A3-9880-87C1352AB360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841-8A6D-4279-B130-92385CFF8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176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7CB23-FBA1-44A3-9880-87C1352AB360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841-8A6D-4279-B130-92385CFF8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44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6721" y="897613"/>
            <a:ext cx="5520690" cy="1497687"/>
          </a:xfrm>
        </p:spPr>
        <p:txBody>
          <a:bodyPr anchor="b"/>
          <a:lstStyle>
            <a:lvl1pPr>
              <a:defRPr sz="315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36721" y="2409468"/>
            <a:ext cx="5520690" cy="787598"/>
          </a:xfrm>
        </p:spPr>
        <p:txBody>
          <a:bodyPr/>
          <a:lstStyle>
            <a:lvl1pPr marL="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1pPr>
            <a:lvl2pPr marL="24003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2pPr>
            <a:lvl3pPr marL="48006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3pPr>
            <a:lvl4pPr marL="72009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9601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20015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4401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68021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7CB23-FBA1-44A3-9880-87C1352AB360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841-8A6D-4279-B130-92385CFF8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543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40055" y="958453"/>
            <a:ext cx="2720340" cy="228445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240405" y="958453"/>
            <a:ext cx="2720340" cy="228445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7CB23-FBA1-44A3-9880-87C1352AB360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841-8A6D-4279-B130-92385CFF8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703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0889" y="191691"/>
            <a:ext cx="5520690" cy="6959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40889" y="882610"/>
            <a:ext cx="2707838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0889" y="1315164"/>
            <a:ext cx="2707838" cy="193440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240405" y="882610"/>
            <a:ext cx="2721174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240405" y="1315164"/>
            <a:ext cx="2721174" cy="193440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7CB23-FBA1-44A3-9880-87C1352AB360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841-8A6D-4279-B130-92385CFF8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439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7CB23-FBA1-44A3-9880-87C1352AB360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841-8A6D-4279-B130-92385CFF8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3449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7CB23-FBA1-44A3-9880-87C1352AB360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841-8A6D-4279-B130-92385CFF8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405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0889" y="240030"/>
            <a:ext cx="2064424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21174" y="518398"/>
            <a:ext cx="3240405" cy="2558653"/>
          </a:xfrm>
        </p:spPr>
        <p:txBody>
          <a:bodyPr/>
          <a:lstStyle>
            <a:lvl1pPr>
              <a:defRPr sz="1680"/>
            </a:lvl1pPr>
            <a:lvl2pPr>
              <a:defRPr sz="1470"/>
            </a:lvl2pPr>
            <a:lvl3pPr>
              <a:defRPr sz="126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40889" y="1080135"/>
            <a:ext cx="2064424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7CB23-FBA1-44A3-9880-87C1352AB360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841-8A6D-4279-B130-92385CFF8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3567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0889" y="240030"/>
            <a:ext cx="2064424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721174" y="518398"/>
            <a:ext cx="3240405" cy="2558653"/>
          </a:xfrm>
        </p:spPr>
        <p:txBody>
          <a:bodyPr/>
          <a:lstStyle>
            <a:lvl1pPr marL="0" indent="0">
              <a:buNone/>
              <a:defRPr sz="1680"/>
            </a:lvl1pPr>
            <a:lvl2pPr marL="240030" indent="0">
              <a:buNone/>
              <a:defRPr sz="1470"/>
            </a:lvl2pPr>
            <a:lvl3pPr marL="480060" indent="0">
              <a:buNone/>
              <a:defRPr sz="1260"/>
            </a:lvl3pPr>
            <a:lvl4pPr marL="720090" indent="0">
              <a:buNone/>
              <a:defRPr sz="1050"/>
            </a:lvl4pPr>
            <a:lvl5pPr marL="960120" indent="0">
              <a:buNone/>
              <a:defRPr sz="1050"/>
            </a:lvl5pPr>
            <a:lvl6pPr marL="1200150" indent="0">
              <a:buNone/>
              <a:defRPr sz="1050"/>
            </a:lvl6pPr>
            <a:lvl7pPr marL="1440180" indent="0">
              <a:buNone/>
              <a:defRPr sz="1050"/>
            </a:lvl7pPr>
            <a:lvl8pPr marL="1680210" indent="0">
              <a:buNone/>
              <a:defRPr sz="1050"/>
            </a:lvl8pPr>
            <a:lvl9pPr marL="1920240" indent="0">
              <a:buNone/>
              <a:defRPr sz="105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40889" y="1080135"/>
            <a:ext cx="2064424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7CB23-FBA1-44A3-9880-87C1352AB360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841-8A6D-4279-B130-92385CFF8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1115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7CB23-FBA1-44A3-9880-87C1352AB360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841-8A6D-4279-B130-92385CFF8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094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580572" y="191691"/>
            <a:ext cx="1380173" cy="305121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40055" y="191691"/>
            <a:ext cx="4060508" cy="305121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7CB23-FBA1-44A3-9880-87C1352AB360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58841-8A6D-4279-B130-92385CFF8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865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055" y="191691"/>
            <a:ext cx="5520690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055" y="958453"/>
            <a:ext cx="5520690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0055" y="3337084"/>
            <a:ext cx="1440180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EECE3-0AF6-5049-B26B-92EA38565A63}" type="datetimeFigureOut">
              <a:rPr lang="en-US" smtClean="0"/>
              <a:t>4/24/19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0265" y="3337084"/>
            <a:ext cx="2160270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20565" y="3337084"/>
            <a:ext cx="1440180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8DD07-3ACF-6A48-A734-05B29157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81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480060" rtl="0" eaLnBrk="1" latinLnBrk="0" hangingPunct="1">
        <a:lnSpc>
          <a:spcPct val="90000"/>
        </a:lnSpc>
        <a:spcBef>
          <a:spcPct val="0"/>
        </a:spcBef>
        <a:buNone/>
        <a:defRPr sz="2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0015" indent="-120015" algn="l" defTabSz="48006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0007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84010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108013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32016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56019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204025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68021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40055" y="191691"/>
            <a:ext cx="5520690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40055" y="958453"/>
            <a:ext cx="5520690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40055" y="3337084"/>
            <a:ext cx="1440180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7CB23-FBA1-44A3-9880-87C1352AB360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120265" y="3337084"/>
            <a:ext cx="2160270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520565" y="3337084"/>
            <a:ext cx="1440180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58841-8A6D-4279-B130-92385CFF8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7964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480060" rtl="0" eaLnBrk="1" latinLnBrk="0" hangingPunct="1">
        <a:lnSpc>
          <a:spcPct val="90000"/>
        </a:lnSpc>
        <a:spcBef>
          <a:spcPct val="0"/>
        </a:spcBef>
        <a:buNone/>
        <a:defRPr sz="2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0015" indent="-120015" algn="l" defTabSz="48006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0007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84010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108013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32016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56019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204025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68021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10" Type="http://schemas.openxmlformats.org/officeDocument/2006/relationships/image" Target="../media/image15.jp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00800" cy="36004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63" y="1975203"/>
            <a:ext cx="2937138" cy="38652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34" y="1067439"/>
            <a:ext cx="3030794" cy="7763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58207"/>
            <a:ext cx="502888" cy="77619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792" y="3204750"/>
            <a:ext cx="785472" cy="24384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98BA629-3D85-4422-9E5B-12EC4B7347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6775" y="3107173"/>
            <a:ext cx="324522" cy="43891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519DFDE-4A1D-482B-916F-5B33A069DC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5451" y="3107173"/>
            <a:ext cx="438912" cy="43891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3AED421-B963-432A-9B77-550749EF5E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1856" y="3102102"/>
            <a:ext cx="438912" cy="43891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D0EEACC-8F64-43AA-B86E-6DDD230AE9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8916" y="3115734"/>
            <a:ext cx="433346" cy="43891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9B1A898-267A-4CFC-B433-384038B775F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99335" y="3166166"/>
            <a:ext cx="609950" cy="34747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921BA8D-2CC4-4A7D-A8E0-981AF83FF80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83389" y="3115734"/>
            <a:ext cx="612648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229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7" b="100000" l="0" r="100000">
                        <a14:backgroundMark x1="61094" y1="60833" x2="61094" y2="60833"/>
                        <a14:backgroundMark x1="61094" y1="60833" x2="61094" y2="608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9687" y="-74317"/>
            <a:ext cx="6480175" cy="3666753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727" y="1192062"/>
            <a:ext cx="131173" cy="132081"/>
          </a:xfrm>
          <a:prstGeom prst="rect">
            <a:avLst/>
          </a:prstGeom>
        </p:spPr>
      </p:pic>
      <p:cxnSp>
        <p:nvCxnSpPr>
          <p:cNvPr id="10" name="直线连接符 14"/>
          <p:cNvCxnSpPr/>
          <p:nvPr/>
        </p:nvCxnSpPr>
        <p:spPr>
          <a:xfrm flipH="1">
            <a:off x="2395311" y="497719"/>
            <a:ext cx="0" cy="216089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F1FBE3AF-4EFC-4B8F-9A6F-47F7542A27CA}"/>
              </a:ext>
            </a:extLst>
          </p:cNvPr>
          <p:cNvSpPr txBox="1"/>
          <p:nvPr/>
        </p:nvSpPr>
        <p:spPr>
          <a:xfrm>
            <a:off x="-135403" y="47550"/>
            <a:ext cx="6671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Lucida Sans Unicode" panose="020B0602030504020204" pitchFamily="34" charset="0"/>
                <a:ea typeface="Microsoft Sans Serif" panose="020B0604020202020204" pitchFamily="34" charset="0"/>
                <a:cs typeface="Lucida Sans Unicode" panose="020B0602030504020204" pitchFamily="34" charset="0"/>
              </a:rPr>
              <a:t>DEFCON GROUP</a:t>
            </a:r>
            <a:r>
              <a:rPr lang="en-US" altLang="zh-CN" sz="2400" dirty="0">
                <a:solidFill>
                  <a:srgbClr val="FF0000"/>
                </a:solidFill>
                <a:latin typeface="Lucida Sans Unicode" panose="020B0602030504020204" pitchFamily="34" charset="0"/>
                <a:ea typeface="Microsoft Sans Serif" panose="020B0604020202020204" pitchFamily="34" charset="0"/>
                <a:cs typeface="Lucida Sans Unicode" panose="020B0602030504020204" pitchFamily="34" charset="0"/>
              </a:rPr>
              <a:t>S</a:t>
            </a:r>
            <a:r>
              <a:rPr lang="en-US" altLang="zh-CN" sz="2400" dirty="0">
                <a:solidFill>
                  <a:schemeClr val="bg1"/>
                </a:solidFill>
                <a:latin typeface="Lucida Sans Unicode" panose="020B0602030504020204" pitchFamily="34" charset="0"/>
                <a:ea typeface="Microsoft Sans Serif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Microsoft Sans Serif" panose="020B0604020202020204" pitchFamily="34" charset="0"/>
                <a:cs typeface="Lucida Sans Unicode" panose="020B0602030504020204" pitchFamily="34" charset="0"/>
              </a:rPr>
              <a:t>中国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思源黑体 CN Heavy" panose="020B0A00000000000000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57B5326-5C02-4395-91FB-141E0790249D}"/>
              </a:ext>
            </a:extLst>
          </p:cNvPr>
          <p:cNvSpPr txBox="1"/>
          <p:nvPr/>
        </p:nvSpPr>
        <p:spPr>
          <a:xfrm>
            <a:off x="1524085" y="2540891"/>
            <a:ext cx="3352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FF0000"/>
                </a:solidFill>
                <a:latin typeface="Lucida Sans Unicode" panose="020B0602030504020204" pitchFamily="34" charset="0"/>
                <a:ea typeface="Microsoft Sans Serif" panose="020B0604020202020204" pitchFamily="34" charset="0"/>
                <a:cs typeface="Lucida Sans Unicode" panose="020B0602030504020204" pitchFamily="34" charset="0"/>
              </a:rPr>
              <a:t>Through destruction comes new norm</a:t>
            </a:r>
          </a:p>
          <a:p>
            <a:pPr algn="ctr"/>
            <a:r>
              <a:rPr lang="en-US" altLang="zh-CN" sz="1200" dirty="0">
                <a:solidFill>
                  <a:srgbClr val="FF0000"/>
                </a:solidFill>
                <a:latin typeface="Lucida Sans Unicode" panose="020B0602030504020204" pitchFamily="34" charset="0"/>
                <a:ea typeface="Microsoft Sans Serif" panose="020B0604020202020204" pitchFamily="34" charset="0"/>
                <a:cs typeface="Lucida Sans Unicode" panose="020B0602030504020204" pitchFamily="34" charset="0"/>
              </a:rPr>
              <a:t>Through grouping comes amplified power</a:t>
            </a:r>
          </a:p>
          <a:p>
            <a:pPr algn="ctr"/>
            <a:endParaRPr lang="en-US" altLang="zh-CN" sz="1200" dirty="0">
              <a:solidFill>
                <a:srgbClr val="FF0000"/>
              </a:solidFill>
              <a:latin typeface="Lucida Sans Unicode" panose="020B0602030504020204" pitchFamily="34" charset="0"/>
              <a:ea typeface="Microsoft Sans Serif" panose="020B0604020202020204" pitchFamily="34" charset="0"/>
              <a:cs typeface="Lucida Sans Unicode" panose="020B0602030504020204" pitchFamily="34" charset="0"/>
            </a:endParaRPr>
          </a:p>
          <a:p>
            <a:pPr algn="ctr"/>
            <a:r>
              <a:rPr lang="zh-CN" altLang="en-US" sz="1200" dirty="0">
                <a:solidFill>
                  <a:srgbClr val="FF0000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不破不立，不聚不利</a:t>
            </a:r>
            <a:endParaRPr lang="en-US" altLang="zh-CN" sz="1200" dirty="0">
              <a:solidFill>
                <a:srgbClr val="FF0000"/>
              </a:solidFill>
              <a:latin typeface="Lucida Sans Unicode" panose="020B0602030504020204" pitchFamily="34" charset="0"/>
              <a:ea typeface="Microsoft Sans Serif" panose="020B0604020202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B6102EBE-4A84-49F5-9907-1ADE958ED2B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95" t="4335" r="-1" b="4905"/>
          <a:stretch/>
        </p:blipFill>
        <p:spPr>
          <a:xfrm>
            <a:off x="2402325" y="1403643"/>
            <a:ext cx="202092" cy="13715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9FA56D6-AD7C-410F-94E5-C8CD61FD15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1079" y="1351838"/>
            <a:ext cx="137160" cy="13716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436EBA1-7001-4297-B224-948E9E7A15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6136" y="1469485"/>
            <a:ext cx="101413" cy="13716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5D77594-20B3-4342-869A-F0B5255937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9449" y="1305963"/>
            <a:ext cx="128016" cy="12801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4F3FD84-9087-40E5-AC67-83321C8215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87318" y="1540802"/>
            <a:ext cx="160513" cy="9144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4C024D65-B8B2-4CF0-B340-F33D407ADA43}"/>
              </a:ext>
            </a:extLst>
          </p:cNvPr>
          <p:cNvSpPr txBox="1"/>
          <p:nvPr/>
        </p:nvSpPr>
        <p:spPr>
          <a:xfrm>
            <a:off x="735808" y="1191146"/>
            <a:ext cx="4929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effectLst>
                  <a:outerShdw blurRad="279400" dir="5400000" algn="ctr" rotWithShape="0">
                    <a:prstClr val="black"/>
                  </a:outerShdw>
                </a:effectLst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GLOBAL INNOVATION </a:t>
            </a:r>
            <a:r>
              <a:rPr lang="en-US" altLang="zh-CN" sz="2400" dirty="0">
                <a:solidFill>
                  <a:schemeClr val="bg1"/>
                </a:solidFill>
                <a:effectLst>
                  <a:outerShdw blurRad="279400" dir="5400000" algn="ctr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AND</a:t>
            </a:r>
            <a:r>
              <a:rPr lang="en-US" altLang="zh-CN" sz="2400" dirty="0">
                <a:solidFill>
                  <a:schemeClr val="bg1"/>
                </a:solidFill>
                <a:effectLst>
                  <a:outerShdw blurRad="279400" dir="5400000" algn="ctr" rotWithShape="0">
                    <a:prstClr val="black"/>
                  </a:outerShdw>
                </a:effectLst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 THE PERSONALITY OF NATIONS</a:t>
            </a:r>
            <a:endParaRPr lang="zh-CN" altLang="en-US" sz="2400" dirty="0">
              <a:solidFill>
                <a:schemeClr val="bg1"/>
              </a:solidFill>
              <a:effectLst>
                <a:outerShdw blurRad="279400" dir="5400000" algn="ctr" rotWithShape="0">
                  <a:prstClr val="black"/>
                </a:outerShdw>
              </a:effectLst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32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8E83F1-3794-924E-97D8-52E8329E1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43" y="977830"/>
            <a:ext cx="1781226" cy="180022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B18615-0090-554C-998A-F8788459C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844" y="1135852"/>
            <a:ext cx="1781226" cy="180022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A044DB-BFDF-804C-A83A-E1C34D4ED6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2842" y="1010898"/>
            <a:ext cx="1781225" cy="180022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6E0AFB03-C00F-434B-A1A0-B4CE27E9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 eaLnBrk="1" latinLnBrk="0" hangingPunct="1"/>
            <a:r>
              <a:rPr lang="en-AU" sz="231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Rise of China’s White-hats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A0063F-973F-8545-80B8-0B878D91F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055" y="958453"/>
            <a:ext cx="3217545" cy="2733014"/>
          </a:xfrm>
        </p:spPr>
        <p:txBody>
          <a:bodyPr>
            <a:normAutofit/>
          </a:bodyPr>
          <a:lstStyle/>
          <a:p>
            <a:pPr marL="171450" indent="-171450"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The mid 2010’s saw a tremendous surge in Chinese white hat hacking</a:t>
            </a:r>
          </a:p>
          <a:p>
            <a:pPr marL="171450" indent="-171450"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Innovative security research community, frequently participating in international conferences</a:t>
            </a:r>
          </a:p>
          <a:p>
            <a:pPr marL="171450" indent="-171450"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Collecting top prizes in global competitions</a:t>
            </a:r>
          </a:p>
        </p:txBody>
      </p:sp>
    </p:spTree>
    <p:extLst>
      <p:ext uri="{BB962C8B-B14F-4D97-AF65-F5344CB8AC3E}">
        <p14:creationId xmlns:p14="http://schemas.microsoft.com/office/powerpoint/2010/main" val="236592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C1BF0C-3E56-C64C-A4B9-329B0DD3A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706" y="897948"/>
            <a:ext cx="2837154" cy="2284452"/>
          </a:xfrm>
        </p:spPr>
        <p:txBody>
          <a:bodyPr>
            <a:normAutofit/>
          </a:bodyPr>
          <a:lstStyle/>
          <a:p>
            <a:pPr marL="171450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Working with white-hats at Huawei,</a:t>
            </a:r>
          </a:p>
          <a:p>
            <a:pPr marL="171450" indent="-171450">
              <a:lnSpc>
                <a:spcPct val="11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Playing at out local Shenzhen DEFCON group, </a:t>
            </a:r>
          </a:p>
          <a:p>
            <a:pPr marL="171450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Discovering how the hacker spirit has developed in China.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3B43FFD-5BB0-6A4D-8065-0D5DBA33C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altLang="zh-CN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Background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思源黑体 CN Heavy" panose="020B0A00000000000000" pitchFamily="34" charset="-122"/>
              <a:cs typeface="Lucida Sans Unicode" panose="020B060203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89719C-8549-5B4B-BFD9-D115829D4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7303" y="897948"/>
            <a:ext cx="2062263" cy="22678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E5D960-232E-E548-A5A4-2A805EFD6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839" y="970612"/>
            <a:ext cx="2344906" cy="175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24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ED523-DD7E-A340-9D3C-1178C7F37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zh-CN" sz="20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Background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E69FC-A7B7-5F45-BB5F-80995FEC9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403" y="887612"/>
            <a:ext cx="3033859" cy="2284452"/>
          </a:xfrm>
        </p:spPr>
        <p:txBody>
          <a:bodyPr>
            <a:normAutofit fontScale="85000" lnSpcReduction="10000"/>
          </a:bodyPr>
          <a:lstStyle/>
          <a:p>
            <a:pPr marL="171450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From the hacker’s </a:t>
            </a:r>
            <a:r>
              <a:rPr lang="en-US" altLang="zh-CN" sz="1600" dirty="0" err="1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Xiake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 ancestors</a:t>
            </a:r>
          </a:p>
          <a:p>
            <a:pPr marL="171450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Through the development of meritocracy through education</a:t>
            </a:r>
          </a:p>
          <a:p>
            <a:pPr marL="171450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To the pressures of life in modern China.</a:t>
            </a:r>
          </a:p>
          <a:p>
            <a:pPr marL="171450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How creativity and innovation interact with personality and culture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748FDC-8CB4-214D-B4D9-EA122A00B293}"/>
              </a:ext>
            </a:extLst>
          </p:cNvPr>
          <p:cNvSpPr txBox="1"/>
          <p:nvPr/>
        </p:nvSpPr>
        <p:spPr>
          <a:xfrm>
            <a:off x="2600325" y="4381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A909C-5A9E-064C-9A8E-C64D868112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05" t="11897" r="20029" b="5325"/>
          <a:stretch/>
        </p:blipFill>
        <p:spPr>
          <a:xfrm>
            <a:off x="3880339" y="840720"/>
            <a:ext cx="2080406" cy="22896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AD3234-1129-9249-863D-656264B6E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6905" y="784545"/>
            <a:ext cx="2236842" cy="22896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B24886-AFEA-9E4B-93D7-E5B2CA90EF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1593" y="1098990"/>
            <a:ext cx="2457897" cy="166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31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4F78C31-0CF9-EA41-AD5E-CBEDA71ECB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</a:blip>
          <a:stretch>
            <a:fillRect/>
          </a:stretch>
        </p:blipFill>
        <p:spPr>
          <a:xfrm>
            <a:off x="-633599" y="2329544"/>
            <a:ext cx="4627457" cy="132593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59A864D-DCA3-0945-8C1B-7EB6CEF68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zh-CN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Innovation and Personality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思源黑体 CN Heavy" panose="020B0A00000000000000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9ED5913-BC84-3348-8C13-FF3436422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785" y="958453"/>
            <a:ext cx="4771293" cy="2284452"/>
          </a:xfrm>
        </p:spPr>
        <p:txBody>
          <a:bodyPr>
            <a:normAutofit/>
          </a:bodyPr>
          <a:lstStyle/>
          <a:p>
            <a:pPr marL="171450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Innovation comes from unique personality traits that rarely coexist in an individual.</a:t>
            </a:r>
          </a:p>
          <a:p>
            <a:pPr marL="171450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Innovation requires collaborative, and depends on mutual understanding and respect between these personalities.</a:t>
            </a:r>
          </a:p>
          <a:p>
            <a:pPr marL="171450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Organizational and national cultures promote distant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personalities which can suppress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innovation.</a:t>
            </a:r>
          </a:p>
          <a:p>
            <a:pPr marL="171450" indent="-171450">
              <a:lnSpc>
                <a:spcPct val="100000"/>
              </a:lnSpc>
              <a:spcBef>
                <a:spcPts val="1200"/>
              </a:spcBef>
            </a:pPr>
            <a:r>
              <a:rPr lang="en-AU" altLang="zh-CN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But these differences can be harnessed to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enhance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innovation – across organizations, and across nations.</a:t>
            </a:r>
          </a:p>
          <a:p>
            <a:pPr>
              <a:lnSpc>
                <a:spcPct val="100000"/>
              </a:lnSpc>
            </a:pP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080645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425273A-0282-EE4B-A4F7-D9F467F68A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1865495" y="2340430"/>
            <a:ext cx="4535305" cy="1270142"/>
          </a:xfrm>
          <a:prstGeom prst="rect">
            <a:avLst/>
          </a:prstGeom>
        </p:spPr>
      </p:pic>
      <p:sp>
        <p:nvSpPr>
          <p:cNvPr id="2" name="矩形 2">
            <a:extLst>
              <a:ext uri="{FF2B5EF4-FFF2-40B4-BE49-F238E27FC236}">
                <a16:creationId xmlns:a16="http://schemas.microsoft.com/office/drawing/2014/main" id="{8A9C89FB-0BE0-2F4E-AE6B-B017CF767E60}"/>
              </a:ext>
            </a:extLst>
          </p:cNvPr>
          <p:cNvSpPr/>
          <p:nvPr/>
        </p:nvSpPr>
        <p:spPr>
          <a:xfrm>
            <a:off x="746626" y="1121193"/>
            <a:ext cx="473977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endParaRPr lang="en-US" altLang="zh-CN" sz="105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1E033A9-A477-5C48-A145-2F31850D4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zh-CN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Traits, Types and Personality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思源黑体 CN Heavy" panose="020B0A00000000000000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B38802-FCCC-5A46-9945-9B274ED46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lvl="1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Measuring traits – Big 5/FFM/OCEAN</a:t>
            </a:r>
            <a:endParaRPr lang="en-US" altLang="zh-CN" sz="18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  <a:p>
            <a:pPr marL="628650" lvl="1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Organizing Traits – Myers-Briggs Type Indicator</a:t>
            </a:r>
            <a:endParaRPr lang="en-US" altLang="zh-CN" sz="18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  <a:p>
            <a:pPr marL="628650" lvl="1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Different tools for different tasks</a:t>
            </a:r>
          </a:p>
          <a:p>
            <a:pPr marL="628650" lvl="1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Other caveats</a:t>
            </a:r>
          </a:p>
        </p:txBody>
      </p:sp>
    </p:spTree>
    <p:extLst>
      <p:ext uri="{BB962C8B-B14F-4D97-AF65-F5344CB8AC3E}">
        <p14:creationId xmlns:p14="http://schemas.microsoft.com/office/powerpoint/2010/main" val="65939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698AF1-1434-5142-AC06-4FFD91CCA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altLang="zh-CN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Myers-Briggs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思源黑体 CN Heavy" panose="020B0A00000000000000" pitchFamily="34" charset="-122"/>
              <a:cs typeface="Lucida Sans Unicode" panose="020B0602030504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BDA5AC-FE2F-8348-BB70-4A53C27D71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24902" y="226972"/>
            <a:ext cx="3146505" cy="3146505"/>
          </a:xfrm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34D461EF-D9FA-E54B-AEE1-04EA8EAA56DD}"/>
              </a:ext>
            </a:extLst>
          </p:cNvPr>
          <p:cNvSpPr txBox="1">
            <a:spLocks/>
          </p:cNvSpPr>
          <p:nvPr/>
        </p:nvSpPr>
        <p:spPr>
          <a:xfrm>
            <a:off x="492562" y="887612"/>
            <a:ext cx="2321678" cy="193440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120015" indent="-120015" algn="l" defTabSz="48006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45" indent="-120015" algn="l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Char char="•"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0075" indent="-120015" algn="l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0105" indent="-120015" algn="l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Char char="•"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135" indent="-120015" algn="l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Char char="•"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20165" indent="-120015" algn="l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Char char="•"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60195" indent="-120015" algn="l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Char char="•"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indent="-120015" algn="l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Char char="•"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0255" indent="-120015" algn="l" defTabSz="480060" rtl="0" eaLnBrk="1" latinLnBrk="0" hangingPunct="1">
              <a:lnSpc>
                <a:spcPct val="90000"/>
              </a:lnSpc>
              <a:spcBef>
                <a:spcPts val="263"/>
              </a:spcBef>
              <a:buFont typeface="Arial" panose="020B0604020202020204" pitchFamily="34" charset="0"/>
              <a:buChar char="•"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Based on Jung’s theory of psychological types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Jung speculated that humans experience the world though four psychological functions: sensation, intuition, feeling, and thinking – and that one of these functions is generally dominant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endParaRPr lang="en-US" sz="12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endParaRPr lang="en-US" sz="12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420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628C3A6-98E9-F54A-B41E-76F808DC65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2960915" y="1822307"/>
            <a:ext cx="3654578" cy="177814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62A0986-3D72-1047-87B4-D2A708CF9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89" y="103239"/>
            <a:ext cx="5520690" cy="648929"/>
          </a:xfrm>
        </p:spPr>
        <p:txBody>
          <a:bodyPr>
            <a:normAutofit/>
          </a:bodyPr>
          <a:lstStyle/>
          <a:p>
            <a:pPr algn="ctr"/>
            <a:r>
              <a:rPr lang="en-AU" altLang="zh-CN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Extraversion/Introversion</a:t>
            </a:r>
            <a:br>
              <a:rPr lang="en-AU" altLang="zh-CN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</a:br>
            <a:r>
              <a:rPr lang="en-AU" altLang="zh-CN" sz="16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Attitude towards the external world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思源黑体 CN Heavy" panose="020B0A00000000000000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EFB0C9-FB53-B54B-9E8B-3903A6504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0889" y="882610"/>
            <a:ext cx="2759511" cy="43255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Extraverts: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2B8026-41B8-C64F-BB53-A86E713A2C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Energized by interaction with people and objects in the outside world.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Demotivated by solitude. 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Learn best by interacting with others and the physical world.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200" i="1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Low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cortical arousal</a:t>
            </a:r>
            <a:endParaRPr lang="en-US" sz="1400" kern="12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6F2F4-F1C4-984E-9DE9-12FD24D271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ctr">
            <a:normAutofit/>
          </a:bodyPr>
          <a:lstStyle/>
          <a:p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Introverts: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3DF1A-2579-CC44-A6CF-8CD37AA4775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Exhausted by interaction with the external world.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Draw energy from solitude.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Learn best exploring ideas and concepts internally.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200" i="1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High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cortical arousal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32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35323B7-698F-1A40-9C3B-FA96009782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8000"/>
          </a:blip>
          <a:stretch>
            <a:fillRect/>
          </a:stretch>
        </p:blipFill>
        <p:spPr>
          <a:xfrm>
            <a:off x="1959429" y="1788083"/>
            <a:ext cx="4637315" cy="183413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3DEE8B8-595E-6A4B-BC0F-5AD6B32AF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altLang="zh-CN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Sensing/Intuition</a:t>
            </a:r>
            <a:br>
              <a:rPr lang="en-AU" altLang="zh-CN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</a:br>
            <a:r>
              <a:rPr lang="en-AU" altLang="zh-CN" sz="16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Perceiving Functions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91679-A558-9742-9800-D75D772DD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0015" indent="-12001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Sensing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330D36-8234-FE4A-ADA1-00225F2552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120015" indent="-120015" algn="l" defTabSz="48006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Prefer tangible, immediate information</a:t>
            </a:r>
          </a:p>
          <a:p>
            <a:pPr marL="120015" indent="-120015" algn="l" defTabSz="48006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“Just the facts, ma’am”</a:t>
            </a:r>
          </a:p>
          <a:p>
            <a:pPr marL="120015" indent="-120015" algn="l" defTabSz="48006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众盲摸象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  <a:p>
            <a:pPr marL="120015" indent="-120015" algn="l" defTabSz="48006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</a:pPr>
            <a:endParaRPr lang="en-US" sz="1600" kern="12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380F5-093B-5E41-A0FD-9B4F808C6D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Intuition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99CBB1-72C0-E94E-AB60-286B86631A3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Prefer abstract, related information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走马看花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  <a:p>
            <a:pPr marL="0" indent="0">
              <a:buNone/>
            </a:pPr>
            <a:endParaRPr lang="en-US" sz="14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65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F5B77D-348F-594B-B3F2-CD218A5039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>
            <a:off x="4360912" y="-87086"/>
            <a:ext cx="3009516" cy="150222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3DEE8B8-595E-6A4B-BC0F-5AD6B32AF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Thinking/Feeling</a:t>
            </a:r>
            <a:br>
              <a:rPr lang="en-AU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</a:br>
            <a:r>
              <a:rPr lang="en-AU" altLang="zh-CN" sz="16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Judging Functions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91679-A558-9742-9800-D75D772DD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Thinking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330D36-8234-FE4A-ADA1-00225F2552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Look for the basic principle when deciding something.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400" kern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Consistent and logical.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400" kern="12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Value truthfulness above feeling.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380F5-093B-5E41-A0FD-9B4F808C6D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Feeling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99CBB1-72C0-E94E-AB60-286B86631A3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Consider the feelings and points of view of those involved in a situation.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Establish and maintain harmony.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Value tact above truthfulness.</a:t>
            </a:r>
          </a:p>
        </p:txBody>
      </p:sp>
    </p:spTree>
    <p:extLst>
      <p:ext uri="{BB962C8B-B14F-4D97-AF65-F5344CB8AC3E}">
        <p14:creationId xmlns:p14="http://schemas.microsoft.com/office/powerpoint/2010/main" val="66692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79029F2-FF77-4648-BCBB-4BD55D8739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</a:blip>
          <a:stretch>
            <a:fillRect/>
          </a:stretch>
        </p:blipFill>
        <p:spPr>
          <a:xfrm>
            <a:off x="0" y="2569029"/>
            <a:ext cx="6160959" cy="1037526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3DEE8B8-595E-6A4B-BC0F-5AD6B32AF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Judging/Perceiving</a:t>
            </a:r>
            <a:br>
              <a:rPr lang="en-AU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</a:br>
            <a:r>
              <a:rPr lang="en-AU" altLang="zh-CN" sz="16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Extraversion of  Function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91679-A558-9742-9800-D75D772DD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0015" indent="-12001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Judging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330D36-8234-FE4A-ADA1-00225F2552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Create and execute plans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Decide and move on</a:t>
            </a:r>
          </a:p>
          <a:p>
            <a:pPr marL="120015" indent="-120015" algn="l" defTabSz="48006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Sense of control from deciding early</a:t>
            </a:r>
          </a:p>
          <a:p>
            <a:pPr marL="120015" indent="-120015" algn="l" defTabSz="48006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Predictability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380F5-093B-5E41-A0FD-9B4F808C6D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Perceiving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99CBB1-72C0-E94E-AB60-286B86631A3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Wait for more information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Sense of control from keeping options open and choosing only when necessary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Adaptability</a:t>
            </a:r>
          </a:p>
        </p:txBody>
      </p:sp>
    </p:spTree>
    <p:extLst>
      <p:ext uri="{BB962C8B-B14F-4D97-AF65-F5344CB8AC3E}">
        <p14:creationId xmlns:p14="http://schemas.microsoft.com/office/powerpoint/2010/main" val="89609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7FFF1-11DA-7C4F-9F4D-9B281384E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89" y="-1"/>
            <a:ext cx="5520690" cy="686111"/>
          </a:xfrm>
        </p:spPr>
        <p:txBody>
          <a:bodyPr>
            <a:normAutofit/>
          </a:bodyPr>
          <a:lstStyle/>
          <a:p>
            <a:pPr algn="ctr"/>
            <a:r>
              <a:rPr lang="en-AU" sz="20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Three Kingdoms Character Types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C6D4D8-9C10-2D4B-B0C1-7B8A58AD7214}"/>
              </a:ext>
            </a:extLst>
          </p:cNvPr>
          <p:cNvSpPr txBox="1"/>
          <p:nvPr/>
        </p:nvSpPr>
        <p:spPr>
          <a:xfrm>
            <a:off x="2249129" y="5014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8AF80E-F3E0-6D46-B2E8-419A1CBFF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6" y="733736"/>
            <a:ext cx="1238532" cy="12385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C5E1F6-840F-C34C-9E90-4EB1B3375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559" y="733736"/>
            <a:ext cx="1238532" cy="12385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446D36-1B7A-5941-8D68-356745CF4E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4511" y="2133577"/>
            <a:ext cx="1238532" cy="12385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3A550A-A937-3541-82B4-40C4465AEE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426" y="2141544"/>
            <a:ext cx="1238532" cy="12385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F08C92-B138-D34E-B42F-AAEEBCB8C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1474" y="733736"/>
            <a:ext cx="1238532" cy="12385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F3BD0D-259E-3842-BF09-41AA9BDAB9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5559" y="2141544"/>
            <a:ext cx="1238532" cy="123853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A8C0A7C-47D8-FC45-ADA1-E48DC17365E6}"/>
              </a:ext>
            </a:extLst>
          </p:cNvPr>
          <p:cNvSpPr txBox="1"/>
          <p:nvPr/>
        </p:nvSpPr>
        <p:spPr>
          <a:xfrm>
            <a:off x="1423435" y="1533686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刘备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INFP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D59263-5E90-A04C-9B02-F856EF973C7F}"/>
              </a:ext>
            </a:extLst>
          </p:cNvPr>
          <p:cNvSpPr txBox="1"/>
          <p:nvPr/>
        </p:nvSpPr>
        <p:spPr>
          <a:xfrm>
            <a:off x="1413219" y="2941494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诸葛亮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INTJ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6F9CB9-0669-9F45-93B1-B1BC3486B292}"/>
              </a:ext>
            </a:extLst>
          </p:cNvPr>
          <p:cNvSpPr txBox="1"/>
          <p:nvPr/>
        </p:nvSpPr>
        <p:spPr>
          <a:xfrm>
            <a:off x="3523043" y="1529703"/>
            <a:ext cx="574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张飞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ESF</a:t>
            </a:r>
            <a:r>
              <a:rPr lang="en-AU" sz="1400" dirty="0">
                <a:solidFill>
                  <a:schemeClr val="bg1"/>
                </a:solidFill>
              </a:rPr>
              <a:t>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3A5690-72C2-AF49-A334-FEAD869A6746}"/>
              </a:ext>
            </a:extLst>
          </p:cNvPr>
          <p:cNvSpPr txBox="1"/>
          <p:nvPr/>
        </p:nvSpPr>
        <p:spPr>
          <a:xfrm>
            <a:off x="5608224" y="155219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曹操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ENTJ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4A8A09-7923-0D45-8250-CA78CC12D75B}"/>
              </a:ext>
            </a:extLst>
          </p:cNvPr>
          <p:cNvSpPr txBox="1"/>
          <p:nvPr/>
        </p:nvSpPr>
        <p:spPr>
          <a:xfrm>
            <a:off x="3508616" y="2933831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关羽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ESFJ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7CA6F9-4EA3-1849-A687-B347F7254A24}"/>
              </a:ext>
            </a:extLst>
          </p:cNvPr>
          <p:cNvSpPr txBox="1"/>
          <p:nvPr/>
        </p:nvSpPr>
        <p:spPr>
          <a:xfrm>
            <a:off x="5624091" y="2941493"/>
            <a:ext cx="574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貂蝉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ESFP</a:t>
            </a:r>
          </a:p>
        </p:txBody>
      </p:sp>
    </p:spTree>
    <p:extLst>
      <p:ext uri="{BB962C8B-B14F-4D97-AF65-F5344CB8AC3E}">
        <p14:creationId xmlns:p14="http://schemas.microsoft.com/office/powerpoint/2010/main" val="328759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E897C8-5234-1C40-BBEE-6C331342AD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2000"/>
          </a:blip>
          <a:stretch>
            <a:fillRect/>
          </a:stretch>
        </p:blipFill>
        <p:spPr>
          <a:xfrm>
            <a:off x="212284" y="2594033"/>
            <a:ext cx="5976231" cy="100641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7CFA3E4-2916-2348-A619-6275FDEB9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kern="12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Creativity and Type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8AA66B-8972-974B-814D-E740B1FE7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055" y="871364"/>
            <a:ext cx="5520690" cy="2307261"/>
          </a:xfrm>
        </p:spPr>
        <p:txBody>
          <a:bodyPr>
            <a:normAutofit fontScale="85000" lnSpcReduction="20000"/>
          </a:bodyPr>
          <a:lstStyle/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Intuitive Perceiving function (*N**) has the strongest association with creativity. Adding Extraverted Perceiving (*N*P),  gives resistance to quick decisions and more reflection.</a:t>
            </a:r>
          </a:p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But creativity strengths bring weakness in implementation.</a:t>
            </a:r>
          </a:p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The ability to abstract and make unexpected connections, is also susceptible to ignoring facts that do not fit the idea.</a:t>
            </a:r>
          </a:p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Creative types need help in observation and then execution</a:t>
            </a:r>
          </a:p>
        </p:txBody>
      </p:sp>
    </p:spTree>
    <p:extLst>
      <p:ext uri="{BB962C8B-B14F-4D97-AF65-F5344CB8AC3E}">
        <p14:creationId xmlns:p14="http://schemas.microsoft.com/office/powerpoint/2010/main" val="74365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97E1C7-513E-A248-9503-16AB2EB1E8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3000"/>
          </a:blip>
          <a:stretch>
            <a:fillRect/>
          </a:stretch>
        </p:blipFill>
        <p:spPr>
          <a:xfrm>
            <a:off x="1632857" y="1747303"/>
            <a:ext cx="4767942" cy="188580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7CFA3E4-2916-2348-A619-6275FDEB9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kern="12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Innovation = Creativity + Delivery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8AA66B-8972-974B-814D-E740B1FE7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Creative ideas need to be implemented to achieve innovation.</a:t>
            </a:r>
          </a:p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The *S*J types are best at managing and executing delivery.</a:t>
            </a:r>
          </a:p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N/S and P/J are dichotomies in Myers-Briggs.</a:t>
            </a:r>
          </a:p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Innovation requires collaboration.</a:t>
            </a:r>
          </a:p>
        </p:txBody>
      </p:sp>
    </p:spTree>
    <p:extLst>
      <p:ext uri="{BB962C8B-B14F-4D97-AF65-F5344CB8AC3E}">
        <p14:creationId xmlns:p14="http://schemas.microsoft.com/office/powerpoint/2010/main" val="317034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6B73CA-C01E-844D-83AF-FEC1647FC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1000"/>
          </a:blip>
          <a:stretch>
            <a:fillRect/>
          </a:stretch>
        </p:blipFill>
        <p:spPr>
          <a:xfrm>
            <a:off x="-97971" y="2100679"/>
            <a:ext cx="3113314" cy="15147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7CFA3E4-2916-2348-A619-6275FDEB9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kern="12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Knowing</a:t>
            </a:r>
            <a:r>
              <a:rPr lang="en-US" sz="2400" kern="1200" baseline="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 your self and others</a:t>
            </a:r>
            <a:endParaRPr lang="en-US" sz="2400" kern="1200" dirty="0">
              <a:solidFill>
                <a:schemeClr val="bg1"/>
              </a:solidFill>
              <a:latin typeface="Lucida Sans Unicode" panose="020B0602030504020204" pitchFamily="34" charset="0"/>
              <a:ea typeface="思源黑体 CN Heavy" panose="020B0A00000000000000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8AA66B-8972-974B-814D-E740B1FE7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Framework for understanding yourself, your strengths and weaknesses. And the strengths and weaknesses of others.</a:t>
            </a:r>
          </a:p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Map for understanding the motivation of others</a:t>
            </a:r>
          </a:p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Allows you to orient yourself to the expectations of managers or other team members.</a:t>
            </a:r>
          </a:p>
        </p:txBody>
      </p:sp>
    </p:spTree>
    <p:extLst>
      <p:ext uri="{BB962C8B-B14F-4D97-AF65-F5344CB8AC3E}">
        <p14:creationId xmlns:p14="http://schemas.microsoft.com/office/powerpoint/2010/main" val="216818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85DC9CF9-A43A-E744-89E9-F0591AA96DFA}"/>
              </a:ext>
              <a:ext uri="{147F2762-F138-4A5C-976F-8EAC2B608ADB}">
                <a16:predDERef xmlns:a16="http://schemas.microsoft.com/office/drawing/2014/main" pre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1293503"/>
              </p:ext>
            </p:extLst>
          </p:nvPr>
        </p:nvGraphicFramePr>
        <p:xfrm>
          <a:off x="-53420" y="-100678"/>
          <a:ext cx="3643286" cy="2057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A3B2B2B9-88A3-C54D-B0D2-7E41134B93E3}"/>
              </a:ext>
              <a:ext uri="{147F2762-F138-4A5C-976F-8EAC2B608ADB}">
                <a16:predDERef xmlns:a16="http://schemas.microsoft.com/office/drawing/2014/main" pre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7492226"/>
              </p:ext>
            </p:extLst>
          </p:nvPr>
        </p:nvGraphicFramePr>
        <p:xfrm>
          <a:off x="-256621" y="1460914"/>
          <a:ext cx="3846487" cy="2139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62A49990-9809-EA46-85D6-72D532ECD5CC}"/>
              </a:ext>
              <a:ext uri="{147F2762-F138-4A5C-976F-8EAC2B608ADB}">
                <a16:predDERef xmlns:a16="http://schemas.microsoft.com/office/drawing/2014/main" pre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8467914"/>
              </p:ext>
            </p:extLst>
          </p:nvPr>
        </p:nvGraphicFramePr>
        <p:xfrm>
          <a:off x="2664179" y="1676045"/>
          <a:ext cx="3956756" cy="1964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79D627C7-5A5D-A04E-892F-41713E123BD2}"/>
              </a:ext>
              <a:ext uri="{147F2762-F138-4A5C-976F-8EAC2B608ADB}">
                <a16:predDERef xmlns:a16="http://schemas.microsoft.com/office/drawing/2014/main" pre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3521959"/>
              </p:ext>
            </p:extLst>
          </p:nvPr>
        </p:nvGraphicFramePr>
        <p:xfrm>
          <a:off x="3048001" y="-84954"/>
          <a:ext cx="3375377" cy="2139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5790AB3-5551-F44B-833A-6F0939A156C8}"/>
              </a:ext>
            </a:extLst>
          </p:cNvPr>
          <p:cNvSpPr txBox="1"/>
          <p:nvPr/>
        </p:nvSpPr>
        <p:spPr>
          <a:xfrm>
            <a:off x="175401" y="338777"/>
            <a:ext cx="8883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All groups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681B20-4BC2-694A-A6A8-703393C42EBF}"/>
              </a:ext>
            </a:extLst>
          </p:cNvPr>
          <p:cNvSpPr txBox="1"/>
          <p:nvPr/>
        </p:nvSpPr>
        <p:spPr>
          <a:xfrm>
            <a:off x="5479942" y="2036438"/>
            <a:ext cx="7024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Chinese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A61A9F-46AB-0441-998B-637F69F3562D}"/>
              </a:ext>
            </a:extLst>
          </p:cNvPr>
          <p:cNvSpPr txBox="1"/>
          <p:nvPr/>
        </p:nvSpPr>
        <p:spPr>
          <a:xfrm>
            <a:off x="175401" y="2098226"/>
            <a:ext cx="7617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Japanese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9E1115-A3E7-6D48-873C-12004156BFB4}"/>
              </a:ext>
            </a:extLst>
          </p:cNvPr>
          <p:cNvSpPr txBox="1"/>
          <p:nvPr/>
        </p:nvSpPr>
        <p:spPr>
          <a:xfrm>
            <a:off x="5149305" y="303003"/>
            <a:ext cx="8418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Caucasian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722A38-E18B-2D43-9D23-3A047AFA97C9}"/>
              </a:ext>
            </a:extLst>
          </p:cNvPr>
          <p:cNvSpPr txBox="1"/>
          <p:nvPr/>
        </p:nvSpPr>
        <p:spPr>
          <a:xfrm>
            <a:off x="1782383" y="60266"/>
            <a:ext cx="28360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University of Hawaii Type Ethnicity Study</a:t>
            </a:r>
          </a:p>
        </p:txBody>
      </p:sp>
    </p:spTree>
    <p:extLst>
      <p:ext uri="{BB962C8B-B14F-4D97-AF65-F5344CB8AC3E}">
        <p14:creationId xmlns:p14="http://schemas.microsoft.com/office/powerpoint/2010/main" val="514621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100-000005000000}"/>
              </a:ext>
              <a:ext uri="{147F2762-F138-4A5C-976F-8EAC2B608ADB}">
                <a16:predDERef xmlns:a16="http://schemas.microsoft.com/office/drawing/2014/main" pre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8762807"/>
              </p:ext>
            </p:extLst>
          </p:nvPr>
        </p:nvGraphicFramePr>
        <p:xfrm>
          <a:off x="-125360" y="1758898"/>
          <a:ext cx="3569110" cy="2040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100-000003000000}"/>
              </a:ext>
              <a:ext uri="{147F2762-F138-4A5C-976F-8EAC2B608ADB}">
                <a16:predDERef xmlns:a16="http://schemas.microsoft.com/office/drawing/2014/main" pre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2094688"/>
              </p:ext>
            </p:extLst>
          </p:nvPr>
        </p:nvGraphicFramePr>
        <p:xfrm>
          <a:off x="2720623" y="1800225"/>
          <a:ext cx="3569110" cy="1999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488DFE2-ECBD-D445-9FE6-862D8EDAD2E8}"/>
              </a:ext>
              <a:ext uri="{147F2762-F138-4A5C-976F-8EAC2B608ADB}">
                <a16:predDERef xmlns:a16="http://schemas.microsoft.com/office/drawing/2014/main" pre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132848"/>
              </p:ext>
            </p:extLst>
          </p:nvPr>
        </p:nvGraphicFramePr>
        <p:xfrm>
          <a:off x="-51618" y="-35405"/>
          <a:ext cx="3421626" cy="2040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28722A38-E18B-2D43-9D23-3A047AFA97C9}"/>
              </a:ext>
            </a:extLst>
          </p:cNvPr>
          <p:cNvSpPr txBox="1"/>
          <p:nvPr/>
        </p:nvSpPr>
        <p:spPr>
          <a:xfrm>
            <a:off x="1782383" y="60266"/>
            <a:ext cx="28360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University of Hawaii Type Ethnicity Study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929FAF21-1A3B-504F-A42B-88AD729AC91B}"/>
              </a:ext>
              <a:ext uri="{147F2762-F138-4A5C-976F-8EAC2B608ADB}">
                <a16:predDERef xmlns:a16="http://schemas.microsoft.com/office/drawing/2014/main" pre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6707513"/>
              </p:ext>
            </p:extLst>
          </p:nvPr>
        </p:nvGraphicFramePr>
        <p:xfrm>
          <a:off x="2925674" y="134311"/>
          <a:ext cx="3569110" cy="2040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F385F7F4-AC37-C447-9B99-F3C1AC764DB8}"/>
              </a:ext>
            </a:extLst>
          </p:cNvPr>
          <p:cNvSpPr txBox="1"/>
          <p:nvPr/>
        </p:nvSpPr>
        <p:spPr>
          <a:xfrm>
            <a:off x="175401" y="338777"/>
            <a:ext cx="8883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All groups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712A033-D4D9-A841-A016-331426BCABE9}"/>
              </a:ext>
            </a:extLst>
          </p:cNvPr>
          <p:cNvSpPr txBox="1"/>
          <p:nvPr/>
        </p:nvSpPr>
        <p:spPr>
          <a:xfrm>
            <a:off x="5098427" y="2036438"/>
            <a:ext cx="10839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</a:rPr>
              <a:t>Chinese Delta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1B688FE-980E-554D-89DA-44CF0FCFD99B}"/>
              </a:ext>
            </a:extLst>
          </p:cNvPr>
          <p:cNvSpPr txBox="1"/>
          <p:nvPr/>
        </p:nvSpPr>
        <p:spPr>
          <a:xfrm>
            <a:off x="175401" y="2098226"/>
            <a:ext cx="80502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Japanese </a:t>
            </a:r>
            <a:br>
              <a:rPr lang="en-US" sz="1050" dirty="0">
                <a:solidFill>
                  <a:schemeClr val="bg1"/>
                </a:solidFill>
              </a:rPr>
            </a:br>
            <a:r>
              <a:rPr lang="en-US" sz="1050" dirty="0">
                <a:solidFill>
                  <a:schemeClr val="bg1"/>
                </a:solidFill>
              </a:rPr>
              <a:t>Delta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79F0594-1914-7E4E-ADB4-818BFC6A890B}"/>
              </a:ext>
            </a:extLst>
          </p:cNvPr>
          <p:cNvSpPr txBox="1"/>
          <p:nvPr/>
        </p:nvSpPr>
        <p:spPr>
          <a:xfrm>
            <a:off x="4767789" y="303003"/>
            <a:ext cx="122341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</a:rPr>
              <a:t>Caucasian Delta</a:t>
            </a:r>
          </a:p>
        </p:txBody>
      </p:sp>
    </p:spTree>
    <p:extLst>
      <p:ext uri="{BB962C8B-B14F-4D97-AF65-F5344CB8AC3E}">
        <p14:creationId xmlns:p14="http://schemas.microsoft.com/office/powerpoint/2010/main" val="2861777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71782C1-E0E5-3A4F-9327-41D9A0AD1A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>
            <a:off x="3936369" y="-7301"/>
            <a:ext cx="3009516" cy="1502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8D4B5A-B0E3-594C-9B75-CD1233B6F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71450" lvl="0" indent="-171450" algn="ctr">
              <a:lnSpc>
                <a:spcPct val="120000"/>
              </a:lnSpc>
              <a:spcBef>
                <a:spcPts val="1200"/>
              </a:spcBef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 Personality and Culture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678F9-E057-E94E-B2AF-9EF40DC68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Teams, organizations, and cultures present dominant personality types.</a:t>
            </a:r>
          </a:p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This is can be a combination of genetic, cultural and generational influences.</a:t>
            </a:r>
          </a:p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Dominant types naturally shape the structure and processes in an organization.</a:t>
            </a:r>
          </a:p>
          <a:p>
            <a:pPr marL="171450" indent="-171450">
              <a:lnSpc>
                <a:spcPct val="120000"/>
              </a:lnSpc>
              <a:spcBef>
                <a:spcPts val="1200"/>
              </a:spcBef>
            </a:pP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33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EECBC4-BED2-0D43-B48A-BB22234AA2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</a:blip>
          <a:stretch>
            <a:fillRect/>
          </a:stretch>
        </p:blipFill>
        <p:spPr>
          <a:xfrm>
            <a:off x="-633599" y="2329544"/>
            <a:ext cx="4627457" cy="132593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F5557E7-B8D6-794A-925C-76F20F30F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zh-CN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Nurturing Innovation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思源黑体 CN Heavy" panose="020B0A00000000000000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36687C-197C-7E40-8B8A-C17FFEFF7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Organizational structure and processes often prefer the dominant personality type. </a:t>
            </a:r>
          </a:p>
          <a:p>
            <a:pPr marL="171450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When this is very dominant, it can seriously disrupt the performance of incompatible types.</a:t>
            </a:r>
          </a:p>
          <a:p>
            <a:pPr marL="171450" indent="-171450">
              <a:lnSpc>
                <a:spcPct val="10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Introverts and extroverts need different environments to create. Perceivers and Judgers need different management to deliver. </a:t>
            </a:r>
          </a:p>
          <a:p>
            <a:pPr>
              <a:lnSpc>
                <a:spcPct val="100000"/>
              </a:lnSpc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1243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85C0A7-FD84-5A47-A912-DD2232C607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</a:blip>
          <a:stretch>
            <a:fillRect/>
          </a:stretch>
        </p:blipFill>
        <p:spPr>
          <a:xfrm>
            <a:off x="119769" y="2638171"/>
            <a:ext cx="6030660" cy="101558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F5557E7-B8D6-794A-925C-76F20F30F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zh-CN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Global Innovation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思源黑体 CN Heavy" panose="020B0A00000000000000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36687C-197C-7E40-8B8A-C17FFEFF7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055" y="860824"/>
            <a:ext cx="5520690" cy="2284452"/>
          </a:xfrm>
        </p:spPr>
        <p:txBody>
          <a:bodyPr>
            <a:normAutofit fontScale="92500" lnSpcReduction="10000"/>
          </a:bodyPr>
          <a:lstStyle/>
          <a:p>
            <a:pPr marL="171450" indent="-171450">
              <a:lnSpc>
                <a:spcPct val="11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“Designed in California, made in China” has been a successful approach.</a:t>
            </a:r>
          </a:p>
          <a:p>
            <a:pPr marL="171450" indent="-171450">
              <a:lnSpc>
                <a:spcPct val="11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Cultural dominance of specific personality types creates specialized capabilities which are very effective in a global supply chain.</a:t>
            </a:r>
          </a:p>
          <a:p>
            <a:pPr marL="171450" indent="-171450">
              <a:lnSpc>
                <a:spcPct val="11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Understanding and management of cultural personalities can both enhance this global cooperation, and also provide local teams with the imagination to unlock their inherent capabilities for innovation.</a:t>
            </a:r>
          </a:p>
        </p:txBody>
      </p:sp>
    </p:spTree>
    <p:extLst>
      <p:ext uri="{BB962C8B-B14F-4D97-AF65-F5344CB8AC3E}">
        <p14:creationId xmlns:p14="http://schemas.microsoft.com/office/powerpoint/2010/main" val="150485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C2AB2C-FA1D-904C-B957-6EF1153EE1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</a:blip>
          <a:stretch>
            <a:fillRect/>
          </a:stretch>
        </p:blipFill>
        <p:spPr>
          <a:xfrm>
            <a:off x="2253340" y="1065022"/>
            <a:ext cx="3853543" cy="257941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F5557E7-B8D6-794A-925C-76F20F30F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zh-CN" sz="2400" dirty="0">
                <a:solidFill>
                  <a:schemeClr val="bg1"/>
                </a:solidFill>
                <a:latin typeface="Lucida Sans Unicode" panose="020B0602030504020204" pitchFamily="34" charset="0"/>
                <a:ea typeface="思源黑体 CN Heavy" panose="020B0A00000000000000" pitchFamily="34" charset="-122"/>
                <a:cs typeface="Lucida Sans Unicode" panose="020B0602030504020204" pitchFamily="34" charset="0"/>
              </a:rPr>
              <a:t>Questions…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思源黑体 CN Heavy" panose="020B0A00000000000000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36687C-197C-7E40-8B8A-C17FFEFF7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055" y="2438400"/>
            <a:ext cx="5520690" cy="215537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altLang="zh-CN" sz="1400" dirty="0" err="1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nullzebra@gmail.com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@</a:t>
            </a:r>
            <a:r>
              <a:rPr lang="en-US" altLang="zh-CN" sz="1400" dirty="0" err="1">
                <a:solidFill>
                  <a:schemeClr val="bg1">
                    <a:lumMod val="95000"/>
                  </a:schemeClr>
                </a:solidFill>
                <a:latin typeface="Lucida Sans Unicode" panose="020B0602030504020204" pitchFamily="34" charset="0"/>
                <a:ea typeface="思源黑体 CN Heavy" panose="020B0A00000000000000"/>
                <a:cs typeface="Lucida Sans Unicode" panose="020B0602030504020204" pitchFamily="34" charset="0"/>
              </a:rPr>
              <a:t>nullzebra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Lucida Sans Unicode" panose="020B0602030504020204" pitchFamily="34" charset="0"/>
              <a:ea typeface="思源黑体 CN Heavy" panose="020B0A0000000000000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0219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"/>
            <a:ext cx="6400800" cy="35995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751" y="3242964"/>
            <a:ext cx="1562546" cy="2056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175" y="3204750"/>
            <a:ext cx="785472" cy="24384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58207"/>
            <a:ext cx="502888" cy="7761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13874" y="1401953"/>
            <a:ext cx="5484705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78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THANKS</a:t>
            </a:r>
            <a:r>
              <a:rPr lang="zh-CN" altLang="en-US" sz="378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117577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2050HangZhou">
      <a:dk1>
        <a:srgbClr val="000000"/>
      </a:dk1>
      <a:lt1>
        <a:srgbClr val="F8F8F8"/>
      </a:lt1>
      <a:dk2>
        <a:srgbClr val="000000"/>
      </a:dk2>
      <a:lt2>
        <a:srgbClr val="4472C4"/>
      </a:lt2>
      <a:accent1>
        <a:srgbClr val="4472C4"/>
      </a:accent1>
      <a:accent2>
        <a:srgbClr val="ED7D31"/>
      </a:accent2>
      <a:accent3>
        <a:srgbClr val="F8F8F8"/>
      </a:accent3>
      <a:accent4>
        <a:srgbClr val="FFC000"/>
      </a:accent4>
      <a:accent5>
        <a:srgbClr val="5B9BD5"/>
      </a:accent5>
      <a:accent6>
        <a:srgbClr val="954F72"/>
      </a:accent6>
      <a:hlink>
        <a:srgbClr val="FF0000"/>
      </a:hlink>
      <a:folHlink>
        <a:srgbClr val="4472C4"/>
      </a:folHlink>
    </a:clrScheme>
    <a:fontScheme name="2050HangZhou">
      <a:majorFont>
        <a:latin typeface="Lucida Sans Unicode"/>
        <a:ea typeface="Microsoft Sans Serif"/>
        <a:cs typeface=""/>
      </a:majorFont>
      <a:minorFont>
        <a:latin typeface="Lucida Sans Unicode"/>
        <a:ea typeface="Microsoft Sans Serif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2050HangZhou">
      <a:dk1>
        <a:srgbClr val="000000"/>
      </a:dk1>
      <a:lt1>
        <a:srgbClr val="F8F8F8"/>
      </a:lt1>
      <a:dk2>
        <a:srgbClr val="000000"/>
      </a:dk2>
      <a:lt2>
        <a:srgbClr val="4472C4"/>
      </a:lt2>
      <a:accent1>
        <a:srgbClr val="4472C4"/>
      </a:accent1>
      <a:accent2>
        <a:srgbClr val="ED7D31"/>
      </a:accent2>
      <a:accent3>
        <a:srgbClr val="F8F8F8"/>
      </a:accent3>
      <a:accent4>
        <a:srgbClr val="FFC000"/>
      </a:accent4>
      <a:accent5>
        <a:srgbClr val="5B9BD5"/>
      </a:accent5>
      <a:accent6>
        <a:srgbClr val="954F72"/>
      </a:accent6>
      <a:hlink>
        <a:srgbClr val="FF0000"/>
      </a:hlink>
      <a:folHlink>
        <a:srgbClr val="4472C4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5346</TotalTime>
  <Words>797</Words>
  <Application>Microsoft Macintosh PowerPoint</Application>
  <PresentationFormat>Custom</PresentationFormat>
  <Paragraphs>146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思源黑体 CN Heavy</vt:lpstr>
      <vt:lpstr>Arial</vt:lpstr>
      <vt:lpstr>Calibri</vt:lpstr>
      <vt:lpstr>Calibri Light</vt:lpstr>
      <vt:lpstr>Lucida Sans Unicode</vt:lpstr>
      <vt:lpstr>Office Theme</vt:lpstr>
      <vt:lpstr>Office 主题</vt:lpstr>
      <vt:lpstr>PowerPoint Presentation</vt:lpstr>
      <vt:lpstr>PowerPoint Presentation</vt:lpstr>
      <vt:lpstr>Rise of China’s White-hats</vt:lpstr>
      <vt:lpstr>Background</vt:lpstr>
      <vt:lpstr>Background</vt:lpstr>
      <vt:lpstr>Innovation and Personality</vt:lpstr>
      <vt:lpstr>Traits, Types and Personality</vt:lpstr>
      <vt:lpstr>Myers-Briggs</vt:lpstr>
      <vt:lpstr>Extraversion/Introversion Attitude towards the external world</vt:lpstr>
      <vt:lpstr>Sensing/Intuition Perceiving Functions</vt:lpstr>
      <vt:lpstr>Thinking/Feeling Judging Functions</vt:lpstr>
      <vt:lpstr>Judging/Perceiving Extraversion of  Function</vt:lpstr>
      <vt:lpstr>Three Kingdoms Character Types</vt:lpstr>
      <vt:lpstr>Creativity and Type</vt:lpstr>
      <vt:lpstr>Innovation = Creativity + Delivery</vt:lpstr>
      <vt:lpstr>Knowing your self and others</vt:lpstr>
      <vt:lpstr>PowerPoint Presentation</vt:lpstr>
      <vt:lpstr>PowerPoint Presentation</vt:lpstr>
      <vt:lpstr> Personality and Culture</vt:lpstr>
      <vt:lpstr>Nurturing Innovation</vt:lpstr>
      <vt:lpstr>Global Innovation</vt:lpstr>
      <vt:lpstr>Questions…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selfighter@yahoo.com</dc:creator>
  <cp:lastModifiedBy>Peter Wesley</cp:lastModifiedBy>
  <cp:revision>37</cp:revision>
  <dcterms:created xsi:type="dcterms:W3CDTF">2017-06-03T03:31:56Z</dcterms:created>
  <dcterms:modified xsi:type="dcterms:W3CDTF">2019-04-24T13:52:12Z</dcterms:modified>
</cp:coreProperties>
</file>