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3004800" cy="9753600"/>
  <p:notesSz cx="6858000" cy="9144000"/>
  <p:defaultTextStyle>
    <a:lvl1pPr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1pPr>
    <a:lvl2pPr indent="2286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2pPr>
    <a:lvl3pPr indent="4572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3pPr>
    <a:lvl4pPr indent="6858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4pPr>
    <a:lvl5pPr indent="9144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5pPr>
    <a:lvl6pPr indent="11430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6pPr>
    <a:lvl7pPr indent="13716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7pPr>
    <a:lvl8pPr indent="16002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8pPr>
    <a:lvl9pPr indent="18288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4E4E4E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0F0F0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6565">
              <a:alpha val="75000"/>
            </a:srgb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0F0F0"/>
              </a:solidFill>
              <a:prstDash val="solid"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909090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6350" cap="flat">
              <a:solidFill>
                <a:srgbClr val="484745"/>
              </a:solidFill>
              <a:prstDash val="solid"/>
              <a:miter lim="400000"/>
            </a:ln>
          </a:left>
          <a:right>
            <a:ln w="6350" cap="flat">
              <a:solidFill>
                <a:srgbClr val="5E5D5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6350" cap="flat">
              <a:solidFill>
                <a:srgbClr val="5E5D5B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5E5D5B"/>
              </a:solidFill>
              <a:prstDash val="solid"/>
              <a:miter lim="400000"/>
            </a:ln>
          </a:top>
          <a:bottom>
            <a:ln w="6350" cap="flat">
              <a:solidFill>
                <a:srgbClr val="484745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484745"/>
              </a:solidFill>
              <a:prstDash val="solid"/>
              <a:miter lim="400000"/>
            </a:ln>
          </a:top>
          <a:bottom>
            <a:ln w="6350" cap="flat">
              <a:solidFill>
                <a:srgbClr val="5E5D5B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D4D4D"/>
          </a:solidFill>
        </a:fill>
      </a:tcStyle>
    </a:wholeTbl>
    <a:band2H>
      <a:tcTxStyle b="def" i="def"/>
      <a:tcStyle>
        <a:tcBdr/>
        <a:fill>
          <a:solidFill>
            <a:srgbClr val="5A5A5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1A8F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/>
          </a:solidFill>
        </a:fill>
      </a:tcStyle>
    </a:wholeTbl>
    <a:band2H>
      <a:tcTxStyle b="def" i="def"/>
      <a:tcStyle>
        <a:tcBdr/>
        <a:fill>
          <a:solidFill>
            <a:srgbClr val="7D7D7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C5C5B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2A7A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0331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D5D"/>
          </a:solidFill>
        </a:fill>
      </a:tcStyle>
    </a:wholeTbl>
    <a:band2H>
      <a:tcTxStyle b="def" i="def"/>
      <a:tcStyle>
        <a:tcBdr/>
        <a:fill>
          <a:solidFill>
            <a:srgbClr val="69696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6350" cap="flat">
              <a:solidFill>
                <a:srgbClr val="FFFFFF"/>
              </a:solidFill>
              <a:prstDash val="solid"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635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8787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87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10000"/>
            </a:srgbClr>
          </a:solidFill>
        </a:fill>
      </a:tcStyle>
    </a:wholeTbl>
    <a:band2H>
      <a:tcTxStyle b="def" i="def"/>
      <a:tcStyle>
        <a:tcBdr/>
        <a:fill>
          <a:solidFill>
            <a:srgbClr val="888888">
              <a:alpha val="1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0F0F0"/>
              </a:solidFill>
              <a:prstDash val="solid"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762000" y="2463800"/>
            <a:ext cx="11480800" cy="2540000"/>
          </a:xfrm>
          <a:prstGeom prst="rect">
            <a:avLst/>
          </a:prstGeom>
        </p:spPr>
        <p:txBody>
          <a:bodyPr anchor="b"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762000" y="5156200"/>
            <a:ext cx="11480800" cy="863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1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2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3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4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762000" y="6883400"/>
            <a:ext cx="11480800" cy="1079500"/>
          </a:xfrm>
          <a:prstGeom prst="rect">
            <a:avLst/>
          </a:prstGeom>
        </p:spPr>
        <p:txBody>
          <a:bodyPr anchor="b"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762000" y="8128000"/>
            <a:ext cx="114808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1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2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3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4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762000" y="3517900"/>
            <a:ext cx="11480800" cy="2717800"/>
          </a:xfrm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762000" y="419100"/>
            <a:ext cx="5384800" cy="4597400"/>
          </a:xfrm>
          <a:prstGeom prst="rect">
            <a:avLst/>
          </a:prstGeom>
        </p:spPr>
        <p:txBody>
          <a:bodyPr anchor="b"/>
          <a:lstStyle>
            <a:lvl1pPr>
              <a:defRPr sz="5200"/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52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762000" y="5245100"/>
            <a:ext cx="5384800" cy="381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1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2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3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4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1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2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3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4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762000" y="203200"/>
            <a:ext cx="11480800" cy="2146300"/>
          </a:xfrm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762000" y="2374900"/>
            <a:ext cx="5384800" cy="68072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>
                <a:srgbClr val="EBEBEB"/>
              </a:buClr>
              <a:defRPr sz="2800"/>
            </a:lvl1pPr>
            <a:lvl2pPr marL="685800" indent="-342900">
              <a:spcBef>
                <a:spcPts val="3200"/>
              </a:spcBef>
              <a:buClr>
                <a:srgbClr val="EBEBEB"/>
              </a:buClr>
              <a:defRPr sz="2800"/>
            </a:lvl2pPr>
            <a:lvl3pPr marL="1028700" indent="-342900">
              <a:spcBef>
                <a:spcPts val="3200"/>
              </a:spcBef>
              <a:buClr>
                <a:srgbClr val="EBEBEB"/>
              </a:buClr>
              <a:defRPr sz="2800"/>
            </a:lvl3pPr>
            <a:lvl4pPr marL="1371600" indent="-342900">
              <a:spcBef>
                <a:spcPts val="3200"/>
              </a:spcBef>
              <a:buClr>
                <a:srgbClr val="EBEBEB"/>
              </a:buClr>
              <a:defRPr sz="2800"/>
            </a:lvl4pPr>
            <a:lvl5pPr marL="1714500" indent="-342900">
              <a:spcBef>
                <a:spcPts val="3200"/>
              </a:spcBef>
              <a:buClr>
                <a:srgbClr val="EBEBEB"/>
              </a:buClr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1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2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3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4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762000" y="965200"/>
            <a:ext cx="11480800" cy="7823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1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2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3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4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62000" y="241300"/>
            <a:ext cx="11480800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标题文本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62000" y="2413000"/>
            <a:ext cx="11480800" cy="636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1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2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3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4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正文级别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1pPr>
      <a:lvl2pPr indent="2286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2pPr>
      <a:lvl3pPr indent="4572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3pPr>
      <a:lvl4pPr indent="6858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4pPr>
      <a:lvl5pPr indent="9144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5pPr>
      <a:lvl6pPr indent="11430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6pPr>
      <a:lvl7pPr indent="13716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7pPr>
      <a:lvl8pPr indent="16002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8pPr>
      <a:lvl9pPr indent="18288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9pPr>
    </p:titleStyle>
    <p:bodyStyle>
      <a:lvl1pPr marL="4064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1pPr>
      <a:lvl2pPr marL="8128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2pPr>
      <a:lvl3pPr marL="12192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3pPr>
      <a:lvl4pPr marL="16256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4pPr>
      <a:lvl5pPr marL="20320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5pPr>
      <a:lvl6pPr marL="24384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6pPr>
      <a:lvl7pPr marL="28448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7pPr>
      <a:lvl8pPr marL="32512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8pPr>
      <a:lvl9pPr marL="36576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584150" y="2463800"/>
            <a:ext cx="12139217" cy="2540000"/>
          </a:xfrm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50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互联网安全的挑战与应有的协同机制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560831">
              <a:defRPr sz="1800">
                <a:solidFill>
                  <a:srgbClr val="000000"/>
                </a:solidFill>
                <a:effectLst/>
              </a:defRPr>
            </a:pPr>
            <a:r>
              <a:rPr sz="2304">
                <a:solidFill>
                  <a:srgbClr val="FFFFFF"/>
                </a:solidFill>
                <a:effectLst>
                  <a:outerShdw sx="100000" sy="100000" kx="0" ky="0" algn="b" rotWithShape="0" blurRad="48768" dist="24384" dir="5400000">
                    <a:srgbClr val="000000"/>
                  </a:outerShdw>
                </a:effectLst>
              </a:rPr>
              <a:t>吴翰清</a:t>
            </a:r>
            <a:endParaRPr sz="2304">
              <a:solidFill>
                <a:srgbClr val="FFFFFF"/>
              </a:solidFill>
              <a:effectLst>
                <a:outerShdw sx="100000" sy="100000" kx="0" ky="0" algn="b" rotWithShape="0" blurRad="48768" dist="24384" dir="5400000">
                  <a:srgbClr val="000000"/>
                </a:outerShdw>
              </a:effectLst>
            </a:endParaRPr>
          </a:p>
          <a:p>
            <a:pPr lvl="0" defTabSz="560831">
              <a:defRPr sz="1800">
                <a:solidFill>
                  <a:srgbClr val="000000"/>
                </a:solidFill>
                <a:effectLst/>
              </a:defRPr>
            </a:pPr>
            <a:r>
              <a:rPr sz="2304">
                <a:solidFill>
                  <a:srgbClr val="FFFFFF"/>
                </a:solidFill>
                <a:effectLst>
                  <a:outerShdw sx="100000" sy="100000" kx="0" ky="0" algn="b" rotWithShape="0" blurRad="48768" dist="24384" dir="5400000">
                    <a:srgbClr val="000000"/>
                  </a:outerShdw>
                </a:effectLst>
              </a:rPr>
              <a:t>2019-04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安全产业的起源与发展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计算机、软件、互联网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最早的黑客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黑色产业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安全厂商与安全市场（中国网络安全产业2019年达600亿元规模市值）</a:t>
            </a:r>
          </a:p>
        </p:txBody>
      </p:sp>
      <p:pic>
        <p:nvPicPr>
          <p:cNvPr id="37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0594" y="2597150"/>
            <a:ext cx="5350606" cy="381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基础设施（软件）对安全的影响</a:t>
            </a:r>
          </a:p>
        </p:txBody>
      </p:sp>
      <p:sp>
        <p:nvSpPr>
          <p:cNvPr id="40" name="Shape 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操作系统、电信运营商、云计算、苹果App Store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基础设施的改进有可能一夜之间颠覆攻防的不对等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软件开发框架（反面案例Struts）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勒索软件的对抗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勒索软件流程图</a:t>
            </a:r>
          </a:p>
        </p:txBody>
      </p:sp>
      <p:pic>
        <p:nvPicPr>
          <p:cNvPr id="43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8400" y="2330450"/>
            <a:ext cx="8128000" cy="6210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难解的安全挑战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260095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很多问题解决了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1" marL="520191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Windows的内存攻防对抗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1" marL="520191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Arp欺骗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0" marL="260095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很多问题没有解决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1" marL="520191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弱口令问题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1" marL="520191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DDoS攻击问题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1" marL="520191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网络诈骗问题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1" marL="520191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勒索软件问题</a:t>
            </a:r>
            <a:endParaRPr sz="2176">
              <a:solidFill>
                <a:srgbClr val="EBEBEB"/>
              </a:solidFill>
              <a:effectLst>
                <a:outerShdw sx="100000" sy="100000" kx="0" ky="0" algn="b" rotWithShape="0" blurRad="32512" dist="16256" dir="5400000">
                  <a:srgbClr val="000000"/>
                </a:outerShdw>
              </a:effectLst>
            </a:endParaRPr>
          </a:p>
          <a:p>
            <a:pPr lvl="1" marL="520191" indent="-260095" defTabSz="373887">
              <a:spcBef>
                <a:spcPts val="26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76">
                <a:solidFill>
                  <a:srgbClr val="EBEBEB"/>
                </a:solidFill>
                <a:effectLst>
                  <a:outerShdw sx="100000" sy="100000" kx="0" ky="0" algn="b" rotWithShape="0" blurRad="32512" dist="16256" dir="5400000">
                    <a:srgbClr val="000000"/>
                  </a:outerShdw>
                </a:effectLst>
              </a:rPr>
              <a:t>逻辑漏洞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基础设施以外的攻防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基础设施之上的开放性带来的安全问题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逻辑漏洞是典型的基础设施之上的安全问题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开放性带来的技术的失败</a:t>
            </a:r>
          </a:p>
        </p:txBody>
      </p:sp>
      <p:sp>
        <p:nvSpPr>
          <p:cNvPr id="52" name="Shape 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单点技术都能解，但全局无法解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涉及到跨组织协同的问题尤其难解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网络诈骗问题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网络诈骗产业链图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6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0150" y="2546350"/>
            <a:ext cx="10833100" cy="549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历史上的伟大协同</a:t>
            </a:r>
          </a:p>
        </p:txBody>
      </p:sp>
      <p:sp>
        <p:nvSpPr>
          <p:cNvPr id="59" name="Shape 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欧洲大型量子对撞机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黑洞照片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抗日联盟统一战线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2012方舟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流浪地球</a:t>
            </a:r>
          </a:p>
        </p:txBody>
      </p:sp>
      <p:pic>
        <p:nvPicPr>
          <p:cNvPr id="60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41950" y="4806950"/>
            <a:ext cx="7023100" cy="3949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互联网安全的协同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监管者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安全公司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运营商（各种基础设施）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NGO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网民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协同的尝试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2011年反钓鱼联盟（缺乏评价体系）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情报的交换与共享平台（缺乏权益保障机制）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成功协同的保障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评价体系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运营机制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效率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评价体系的建立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找到共同目标是关键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数字化，计数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形成反馈的闭环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协同的运营机制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运营方必须无利益倾向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参与方的权益如何保障 - 安全机制的设立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运营经费从何而来（赞助、分成）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协同的效率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信任门槛的降低将带来效率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安全是为了提高效率，而不是为了损失效率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基于API比人工审核更重要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新技术的应用（区块链、AI）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想到就去做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尝试建立一个安全NGO的可能性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8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4200" y="488950"/>
            <a:ext cx="11836400" cy="8775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1270000" y="6362700"/>
            <a:ext cx="104648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0000"/>
              </a:lnSpc>
              <a:defRPr b="1" i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  <a:effectLst/>
              </a:defRPr>
            </a:pPr>
            <a:r>
              <a:rPr b="1" i="1"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（本次演讲稿部分图片来自网络，侵删）</a:t>
            </a:r>
          </a:p>
        </p:txBody>
      </p:sp>
      <p:sp>
        <p:nvSpPr>
          <p:cNvPr id="87" name="Shape 87"/>
          <p:cNvSpPr/>
          <p:nvPr/>
        </p:nvSpPr>
        <p:spPr>
          <a:xfrm>
            <a:off x="1270000" y="4305300"/>
            <a:ext cx="10464800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10000"/>
              </a:lnSpc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20202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36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20202"/>
                  </a:outerShdw>
                </a:effectLst>
              </a:rPr>
              <a:t>Thanks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C000EB"/>
      </a:dk1>
      <a:lt1>
        <a:srgbClr val="EBEBEB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000000"/>
      </a:dk1>
      <a:lt1>
        <a:srgbClr val="FFFFFF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